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sldIdLst>
    <p:sldId id="263" r:id="rId2"/>
    <p:sldId id="265" r:id="rId3"/>
    <p:sldId id="266" r:id="rId4"/>
    <p:sldId id="268" r:id="rId5"/>
    <p:sldId id="270" r:id="rId6"/>
    <p:sldId id="258" r:id="rId7"/>
    <p:sldId id="257" r:id="rId8"/>
    <p:sldId id="259" r:id="rId9"/>
    <p:sldId id="260" r:id="rId10"/>
    <p:sldId id="261" r:id="rId11"/>
    <p:sldId id="271" r:id="rId12"/>
    <p:sldId id="262" r:id="rId13"/>
    <p:sldId id="272" r:id="rId14"/>
    <p:sldId id="274" r:id="rId15"/>
    <p:sldId id="273" r:id="rId16"/>
    <p:sldId id="275" r:id="rId17"/>
    <p:sldId id="277" r:id="rId18"/>
    <p:sldId id="278" r:id="rId19"/>
    <p:sldId id="279" r:id="rId20"/>
    <p:sldId id="280" r:id="rId21"/>
    <p:sldId id="282" r:id="rId22"/>
    <p:sldId id="284" r:id="rId23"/>
    <p:sldId id="286" r:id="rId24"/>
    <p:sldId id="28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A6D2B8-32C3-E118-61E5-0D5C22FED56F}" v="533" dt="2025-02-06T20:17:50.795"/>
    <p1510:client id="{457FF800-EFD2-A520-C403-CE819A911612}" v="230" dt="2025-02-05T14:42:26.213"/>
    <p1510:client id="{952C449E-D730-F0D5-2FA5-FA04E8AB05F1}" v="795" dt="2025-02-07T10:23:56.182"/>
    <p1510:client id="{E54764D3-8F4C-33F2-65F0-7B5F851749AB}" v="3697" dt="2025-02-06T16:23:53.5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51"/>
    <p:restoredTop sz="94615"/>
  </p:normalViewPr>
  <p:slideViewPr>
    <p:cSldViewPr snapToGrid="0">
      <p:cViewPr varScale="1">
        <p:scale>
          <a:sx n="142" d="100"/>
          <a:sy n="142" d="100"/>
        </p:scale>
        <p:origin x="184" y="1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2659763-8557-456B-B285-ED3F8BA4FB0F}" type="doc">
      <dgm:prSet loTypeId="urn:microsoft.com/office/officeart/2005/8/layout/process2" loCatId="process" qsTypeId="urn:microsoft.com/office/officeart/2005/8/quickstyle/simple1" qsCatId="simple" csTypeId="urn:microsoft.com/office/officeart/2005/8/colors/accent0_2" csCatId="mainScheme" phldr="1"/>
      <dgm:spPr/>
    </dgm:pt>
    <dgm:pt modelId="{B124D50D-8D3C-4DAC-9900-D9678068B691}">
      <dgm:prSet phldrT="[Testo]" phldr="0"/>
      <dgm:spPr/>
      <dgm:t>
        <a:bodyPr/>
        <a:lstStyle/>
        <a:p>
          <a:r>
            <a:rPr lang="it-IT" dirty="0" err="1">
              <a:latin typeface="Aptos Display" panose="02110004020202020204"/>
            </a:rPr>
            <a:t>Preprocessing</a:t>
          </a:r>
          <a:endParaRPr lang="it-IT" dirty="0"/>
        </a:p>
      </dgm:t>
    </dgm:pt>
    <dgm:pt modelId="{68CA72B0-66B6-429F-84ED-17ACCAE0E1A5}" type="parTrans" cxnId="{5F94176B-2A66-4821-8F31-47DAA0245D0C}">
      <dgm:prSet/>
      <dgm:spPr/>
      <dgm:t>
        <a:bodyPr/>
        <a:lstStyle/>
        <a:p>
          <a:endParaRPr lang="en-US"/>
        </a:p>
      </dgm:t>
    </dgm:pt>
    <dgm:pt modelId="{96AED603-512C-4515-AB80-01D32DE63564}" type="sibTrans" cxnId="{5F94176B-2A66-4821-8F31-47DAA0245D0C}">
      <dgm:prSet/>
      <dgm:spPr/>
      <dgm:t>
        <a:bodyPr/>
        <a:lstStyle/>
        <a:p>
          <a:endParaRPr lang="it-IT"/>
        </a:p>
      </dgm:t>
    </dgm:pt>
    <dgm:pt modelId="{F906931A-EF23-4F2A-9F1D-D87C8CD0EEE8}">
      <dgm:prSet phldrT="[Testo]" phldr="0"/>
      <dgm:spPr/>
      <dgm:t>
        <a:bodyPr/>
        <a:lstStyle/>
        <a:p>
          <a:r>
            <a:rPr lang="it-IT" dirty="0">
              <a:latin typeface="Aptos Display" panose="02110004020202020204"/>
            </a:rPr>
            <a:t>Segmentation</a:t>
          </a:r>
          <a:endParaRPr lang="it-IT" dirty="0"/>
        </a:p>
      </dgm:t>
    </dgm:pt>
    <dgm:pt modelId="{5F39A0A5-7756-4020-9FBA-58DED4E6C0F4}" type="parTrans" cxnId="{1AEE431A-79A7-44E0-9067-01439287F2A7}">
      <dgm:prSet/>
      <dgm:spPr/>
      <dgm:t>
        <a:bodyPr/>
        <a:lstStyle/>
        <a:p>
          <a:endParaRPr lang="en-US"/>
        </a:p>
      </dgm:t>
    </dgm:pt>
    <dgm:pt modelId="{D4D8BB54-3550-474E-B8C0-BC4D37DE385E}" type="sibTrans" cxnId="{1AEE431A-79A7-44E0-9067-01439287F2A7}">
      <dgm:prSet/>
      <dgm:spPr/>
      <dgm:t>
        <a:bodyPr/>
        <a:lstStyle/>
        <a:p>
          <a:endParaRPr lang="it-IT"/>
        </a:p>
      </dgm:t>
    </dgm:pt>
    <dgm:pt modelId="{272CADDC-6EEA-4BC3-A541-384B00B4177B}">
      <dgm:prSet phldrT="[Testo]" phldr="0"/>
      <dgm:spPr/>
      <dgm:t>
        <a:bodyPr/>
        <a:lstStyle/>
        <a:p>
          <a:pPr rtl="0"/>
          <a:r>
            <a:rPr lang="it-IT" dirty="0">
              <a:latin typeface="Aptos Display" panose="02110004020202020204"/>
            </a:rPr>
            <a:t>Feature extraction</a:t>
          </a:r>
          <a:endParaRPr lang="it-IT" dirty="0"/>
        </a:p>
      </dgm:t>
    </dgm:pt>
    <dgm:pt modelId="{45FFFCF5-D9A9-46D7-8831-5AF111F97384}" type="parTrans" cxnId="{3264D9D7-AD0F-4D17-8863-7F1709AD5B26}">
      <dgm:prSet/>
      <dgm:spPr/>
      <dgm:t>
        <a:bodyPr/>
        <a:lstStyle/>
        <a:p>
          <a:endParaRPr lang="en-US"/>
        </a:p>
      </dgm:t>
    </dgm:pt>
    <dgm:pt modelId="{866E40FC-2DA5-4F1A-BF6B-C99967454CB3}" type="sibTrans" cxnId="{3264D9D7-AD0F-4D17-8863-7F1709AD5B26}">
      <dgm:prSet/>
      <dgm:spPr/>
      <dgm:t>
        <a:bodyPr/>
        <a:lstStyle/>
        <a:p>
          <a:endParaRPr lang="it-IT"/>
        </a:p>
      </dgm:t>
    </dgm:pt>
    <dgm:pt modelId="{E70BD811-5738-4AE6-8F3B-DDA3D43511F9}">
      <dgm:prSet phldr="0"/>
      <dgm:spPr/>
      <dgm:t>
        <a:bodyPr/>
        <a:lstStyle/>
        <a:p>
          <a:r>
            <a:rPr lang="it-IT" dirty="0">
              <a:latin typeface="Aptos Display" panose="02110004020202020204"/>
            </a:rPr>
            <a:t>BUFFERMIL</a:t>
          </a:r>
          <a:endParaRPr lang="it-IT" dirty="0"/>
        </a:p>
      </dgm:t>
    </dgm:pt>
    <dgm:pt modelId="{C7956F91-DF93-4564-AC17-321B5DB80208}" type="parTrans" cxnId="{22EDEA1E-E367-4F62-AADB-39DE07BF812C}">
      <dgm:prSet/>
      <dgm:spPr/>
      <dgm:t>
        <a:bodyPr/>
        <a:lstStyle/>
        <a:p>
          <a:endParaRPr lang="en-US"/>
        </a:p>
      </dgm:t>
    </dgm:pt>
    <dgm:pt modelId="{F23B990B-A244-4282-942D-3DF37F239E9F}" type="sibTrans" cxnId="{22EDEA1E-E367-4F62-AADB-39DE07BF812C}">
      <dgm:prSet/>
      <dgm:spPr/>
      <dgm:t>
        <a:bodyPr/>
        <a:lstStyle/>
        <a:p>
          <a:endParaRPr lang="it-IT"/>
        </a:p>
      </dgm:t>
    </dgm:pt>
    <dgm:pt modelId="{F85ADBAF-F6A1-4AB6-B77B-F163150A0CB1}" type="pres">
      <dgm:prSet presAssocID="{B2659763-8557-456B-B285-ED3F8BA4FB0F}" presName="linearFlow" presStyleCnt="0">
        <dgm:presLayoutVars>
          <dgm:resizeHandles val="exact"/>
        </dgm:presLayoutVars>
      </dgm:prSet>
      <dgm:spPr/>
    </dgm:pt>
    <dgm:pt modelId="{869ABCFC-899F-415D-9FE7-EA5D76682135}" type="pres">
      <dgm:prSet presAssocID="{B124D50D-8D3C-4DAC-9900-D9678068B691}" presName="node" presStyleLbl="node1" presStyleIdx="0" presStyleCnt="4">
        <dgm:presLayoutVars>
          <dgm:bulletEnabled val="1"/>
        </dgm:presLayoutVars>
      </dgm:prSet>
      <dgm:spPr/>
    </dgm:pt>
    <dgm:pt modelId="{1BAE38D7-B6AE-4CAA-BC19-03CF599ED16A}" type="pres">
      <dgm:prSet presAssocID="{96AED603-512C-4515-AB80-01D32DE63564}" presName="sibTrans" presStyleLbl="sibTrans2D1" presStyleIdx="0" presStyleCnt="3"/>
      <dgm:spPr/>
    </dgm:pt>
    <dgm:pt modelId="{C4E4764B-A7D5-4412-AF2D-B6E9A28A16EA}" type="pres">
      <dgm:prSet presAssocID="{96AED603-512C-4515-AB80-01D32DE63564}" presName="connectorText" presStyleLbl="sibTrans2D1" presStyleIdx="0" presStyleCnt="3"/>
      <dgm:spPr/>
    </dgm:pt>
    <dgm:pt modelId="{57A4FFF6-9E4C-4D8D-9CFF-7962D85873F4}" type="pres">
      <dgm:prSet presAssocID="{F906931A-EF23-4F2A-9F1D-D87C8CD0EEE8}" presName="node" presStyleLbl="node1" presStyleIdx="1" presStyleCnt="4">
        <dgm:presLayoutVars>
          <dgm:bulletEnabled val="1"/>
        </dgm:presLayoutVars>
      </dgm:prSet>
      <dgm:spPr/>
    </dgm:pt>
    <dgm:pt modelId="{AE24399D-8EDA-4C0A-93C3-5444A5ADF0D1}" type="pres">
      <dgm:prSet presAssocID="{D4D8BB54-3550-474E-B8C0-BC4D37DE385E}" presName="sibTrans" presStyleLbl="sibTrans2D1" presStyleIdx="1" presStyleCnt="3"/>
      <dgm:spPr/>
    </dgm:pt>
    <dgm:pt modelId="{888ACEC4-6892-48FB-A08E-3AE843A3EAD9}" type="pres">
      <dgm:prSet presAssocID="{D4D8BB54-3550-474E-B8C0-BC4D37DE385E}" presName="connectorText" presStyleLbl="sibTrans2D1" presStyleIdx="1" presStyleCnt="3"/>
      <dgm:spPr/>
    </dgm:pt>
    <dgm:pt modelId="{77610CB1-7444-4AB2-A0D2-FB7286466CD3}" type="pres">
      <dgm:prSet presAssocID="{272CADDC-6EEA-4BC3-A541-384B00B4177B}" presName="node" presStyleLbl="node1" presStyleIdx="2" presStyleCnt="4">
        <dgm:presLayoutVars>
          <dgm:bulletEnabled val="1"/>
        </dgm:presLayoutVars>
      </dgm:prSet>
      <dgm:spPr/>
    </dgm:pt>
    <dgm:pt modelId="{88918AF2-C0F7-4BE9-8B2D-6477AA1EFE65}" type="pres">
      <dgm:prSet presAssocID="{866E40FC-2DA5-4F1A-BF6B-C99967454CB3}" presName="sibTrans" presStyleLbl="sibTrans2D1" presStyleIdx="2" presStyleCnt="3"/>
      <dgm:spPr/>
    </dgm:pt>
    <dgm:pt modelId="{43CF1EB2-CEAB-4F37-91F0-FCFB85A23B06}" type="pres">
      <dgm:prSet presAssocID="{866E40FC-2DA5-4F1A-BF6B-C99967454CB3}" presName="connectorText" presStyleLbl="sibTrans2D1" presStyleIdx="2" presStyleCnt="3"/>
      <dgm:spPr/>
    </dgm:pt>
    <dgm:pt modelId="{C927AC80-E436-4224-BC1A-6FAFF2511979}" type="pres">
      <dgm:prSet presAssocID="{E70BD811-5738-4AE6-8F3B-DDA3D43511F9}" presName="node" presStyleLbl="node1" presStyleIdx="3" presStyleCnt="4">
        <dgm:presLayoutVars>
          <dgm:bulletEnabled val="1"/>
        </dgm:presLayoutVars>
      </dgm:prSet>
      <dgm:spPr/>
    </dgm:pt>
  </dgm:ptLst>
  <dgm:cxnLst>
    <dgm:cxn modelId="{92AD3409-383D-42C8-B9EE-E0CC4D913C10}" type="presOf" srcId="{96AED603-512C-4515-AB80-01D32DE63564}" destId="{1BAE38D7-B6AE-4CAA-BC19-03CF599ED16A}" srcOrd="0" destOrd="0" presId="urn:microsoft.com/office/officeart/2005/8/layout/process2"/>
    <dgm:cxn modelId="{5921AD0B-11B3-4C4A-AEC9-1B1D24AD94C6}" type="presOf" srcId="{D4D8BB54-3550-474E-B8C0-BC4D37DE385E}" destId="{888ACEC4-6892-48FB-A08E-3AE843A3EAD9}" srcOrd="1" destOrd="0" presId="urn:microsoft.com/office/officeart/2005/8/layout/process2"/>
    <dgm:cxn modelId="{1AEE431A-79A7-44E0-9067-01439287F2A7}" srcId="{B2659763-8557-456B-B285-ED3F8BA4FB0F}" destId="{F906931A-EF23-4F2A-9F1D-D87C8CD0EEE8}" srcOrd="1" destOrd="0" parTransId="{5F39A0A5-7756-4020-9FBA-58DED4E6C0F4}" sibTransId="{D4D8BB54-3550-474E-B8C0-BC4D37DE385E}"/>
    <dgm:cxn modelId="{22EDEA1E-E367-4F62-AADB-39DE07BF812C}" srcId="{B2659763-8557-456B-B285-ED3F8BA4FB0F}" destId="{E70BD811-5738-4AE6-8F3B-DDA3D43511F9}" srcOrd="3" destOrd="0" parTransId="{C7956F91-DF93-4564-AC17-321B5DB80208}" sibTransId="{F23B990B-A244-4282-942D-3DF37F239E9F}"/>
    <dgm:cxn modelId="{8BB61B35-0748-47A7-81E4-3F39E81C37DB}" type="presOf" srcId="{272CADDC-6EEA-4BC3-A541-384B00B4177B}" destId="{77610CB1-7444-4AB2-A0D2-FB7286466CD3}" srcOrd="0" destOrd="0" presId="urn:microsoft.com/office/officeart/2005/8/layout/process2"/>
    <dgm:cxn modelId="{F4428C45-A999-4431-A270-355C24EBCDBB}" type="presOf" srcId="{B2659763-8557-456B-B285-ED3F8BA4FB0F}" destId="{F85ADBAF-F6A1-4AB6-B77B-F163150A0CB1}" srcOrd="0" destOrd="0" presId="urn:microsoft.com/office/officeart/2005/8/layout/process2"/>
    <dgm:cxn modelId="{4D7DCD57-93E3-40F4-BEF3-FEBA3F2E6312}" type="presOf" srcId="{B124D50D-8D3C-4DAC-9900-D9678068B691}" destId="{869ABCFC-899F-415D-9FE7-EA5D76682135}" srcOrd="0" destOrd="0" presId="urn:microsoft.com/office/officeart/2005/8/layout/process2"/>
    <dgm:cxn modelId="{5F94176B-2A66-4821-8F31-47DAA0245D0C}" srcId="{B2659763-8557-456B-B285-ED3F8BA4FB0F}" destId="{B124D50D-8D3C-4DAC-9900-D9678068B691}" srcOrd="0" destOrd="0" parTransId="{68CA72B0-66B6-429F-84ED-17ACCAE0E1A5}" sibTransId="{96AED603-512C-4515-AB80-01D32DE63564}"/>
    <dgm:cxn modelId="{98DA626D-4504-498C-89EC-F37BBD761A88}" type="presOf" srcId="{E70BD811-5738-4AE6-8F3B-DDA3D43511F9}" destId="{C927AC80-E436-4224-BC1A-6FAFF2511979}" srcOrd="0" destOrd="0" presId="urn:microsoft.com/office/officeart/2005/8/layout/process2"/>
    <dgm:cxn modelId="{3F4C5A81-355B-4EDD-8F82-307E83BCCA52}" type="presOf" srcId="{96AED603-512C-4515-AB80-01D32DE63564}" destId="{C4E4764B-A7D5-4412-AF2D-B6E9A28A16EA}" srcOrd="1" destOrd="0" presId="urn:microsoft.com/office/officeart/2005/8/layout/process2"/>
    <dgm:cxn modelId="{7417A798-AB24-4CF8-92DF-1AAB28C8C01A}" type="presOf" srcId="{F906931A-EF23-4F2A-9F1D-D87C8CD0EEE8}" destId="{57A4FFF6-9E4C-4D8D-9CFF-7962D85873F4}" srcOrd="0" destOrd="0" presId="urn:microsoft.com/office/officeart/2005/8/layout/process2"/>
    <dgm:cxn modelId="{61BF6AB7-555C-4DDD-901C-1BB39983C02E}" type="presOf" srcId="{D4D8BB54-3550-474E-B8C0-BC4D37DE385E}" destId="{AE24399D-8EDA-4C0A-93C3-5444A5ADF0D1}" srcOrd="0" destOrd="0" presId="urn:microsoft.com/office/officeart/2005/8/layout/process2"/>
    <dgm:cxn modelId="{3264D9D7-AD0F-4D17-8863-7F1709AD5B26}" srcId="{B2659763-8557-456B-B285-ED3F8BA4FB0F}" destId="{272CADDC-6EEA-4BC3-A541-384B00B4177B}" srcOrd="2" destOrd="0" parTransId="{45FFFCF5-D9A9-46D7-8831-5AF111F97384}" sibTransId="{866E40FC-2DA5-4F1A-BF6B-C99967454CB3}"/>
    <dgm:cxn modelId="{F24DFEEE-10A1-4E53-9DA6-FA49DD6F64B7}" type="presOf" srcId="{866E40FC-2DA5-4F1A-BF6B-C99967454CB3}" destId="{88918AF2-C0F7-4BE9-8B2D-6477AA1EFE65}" srcOrd="0" destOrd="0" presId="urn:microsoft.com/office/officeart/2005/8/layout/process2"/>
    <dgm:cxn modelId="{21544CFC-3BB9-4957-84D5-36EFF1FD5847}" type="presOf" srcId="{866E40FC-2DA5-4F1A-BF6B-C99967454CB3}" destId="{43CF1EB2-CEAB-4F37-91F0-FCFB85A23B06}" srcOrd="1" destOrd="0" presId="urn:microsoft.com/office/officeart/2005/8/layout/process2"/>
    <dgm:cxn modelId="{C965093C-7769-4B18-AD10-115EB8B4CA01}" type="presParOf" srcId="{F85ADBAF-F6A1-4AB6-B77B-F163150A0CB1}" destId="{869ABCFC-899F-415D-9FE7-EA5D76682135}" srcOrd="0" destOrd="0" presId="urn:microsoft.com/office/officeart/2005/8/layout/process2"/>
    <dgm:cxn modelId="{E2ABEC89-16D6-4D8D-AFAC-0923C1525BF6}" type="presParOf" srcId="{F85ADBAF-F6A1-4AB6-B77B-F163150A0CB1}" destId="{1BAE38D7-B6AE-4CAA-BC19-03CF599ED16A}" srcOrd="1" destOrd="0" presId="urn:microsoft.com/office/officeart/2005/8/layout/process2"/>
    <dgm:cxn modelId="{5312E325-B84B-48EA-9246-15A04B0DE864}" type="presParOf" srcId="{1BAE38D7-B6AE-4CAA-BC19-03CF599ED16A}" destId="{C4E4764B-A7D5-4412-AF2D-B6E9A28A16EA}" srcOrd="0" destOrd="0" presId="urn:microsoft.com/office/officeart/2005/8/layout/process2"/>
    <dgm:cxn modelId="{CB95AC99-5889-4EF6-83A2-E93CA3E90C3D}" type="presParOf" srcId="{F85ADBAF-F6A1-4AB6-B77B-F163150A0CB1}" destId="{57A4FFF6-9E4C-4D8D-9CFF-7962D85873F4}" srcOrd="2" destOrd="0" presId="urn:microsoft.com/office/officeart/2005/8/layout/process2"/>
    <dgm:cxn modelId="{ED5B1E32-86D6-431C-AD1D-5A4BE691DC1D}" type="presParOf" srcId="{F85ADBAF-F6A1-4AB6-B77B-F163150A0CB1}" destId="{AE24399D-8EDA-4C0A-93C3-5444A5ADF0D1}" srcOrd="3" destOrd="0" presId="urn:microsoft.com/office/officeart/2005/8/layout/process2"/>
    <dgm:cxn modelId="{9CDBE258-CFFE-47F0-8E81-F5A20FB13AE8}" type="presParOf" srcId="{AE24399D-8EDA-4C0A-93C3-5444A5ADF0D1}" destId="{888ACEC4-6892-48FB-A08E-3AE843A3EAD9}" srcOrd="0" destOrd="0" presId="urn:microsoft.com/office/officeart/2005/8/layout/process2"/>
    <dgm:cxn modelId="{F8877587-BDB6-471E-A9D9-C1C4F08CAB54}" type="presParOf" srcId="{F85ADBAF-F6A1-4AB6-B77B-F163150A0CB1}" destId="{77610CB1-7444-4AB2-A0D2-FB7286466CD3}" srcOrd="4" destOrd="0" presId="urn:microsoft.com/office/officeart/2005/8/layout/process2"/>
    <dgm:cxn modelId="{30AA48D5-5D91-4F4F-85BC-DD741EDD81F9}" type="presParOf" srcId="{F85ADBAF-F6A1-4AB6-B77B-F163150A0CB1}" destId="{88918AF2-C0F7-4BE9-8B2D-6477AA1EFE65}" srcOrd="5" destOrd="0" presId="urn:microsoft.com/office/officeart/2005/8/layout/process2"/>
    <dgm:cxn modelId="{2AEF5CF6-E8E5-4A14-813F-E99B44556DFA}" type="presParOf" srcId="{88918AF2-C0F7-4BE9-8B2D-6477AA1EFE65}" destId="{43CF1EB2-CEAB-4F37-91F0-FCFB85A23B06}" srcOrd="0" destOrd="0" presId="urn:microsoft.com/office/officeart/2005/8/layout/process2"/>
    <dgm:cxn modelId="{07BDCBD6-5F2B-4B53-8388-4EB4321D3D03}" type="presParOf" srcId="{F85ADBAF-F6A1-4AB6-B77B-F163150A0CB1}" destId="{C927AC80-E436-4224-BC1A-6FAFF2511979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9ABCFC-899F-415D-9FE7-EA5D76682135}">
      <dsp:nvSpPr>
        <dsp:cNvPr id="0" name=""/>
        <dsp:cNvSpPr/>
      </dsp:nvSpPr>
      <dsp:spPr>
        <a:xfrm>
          <a:off x="1916361" y="2037"/>
          <a:ext cx="1520327" cy="75779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 err="1">
              <a:latin typeface="Aptos Display" panose="02110004020202020204"/>
            </a:rPr>
            <a:t>Preprocessing</a:t>
          </a:r>
          <a:endParaRPr lang="it-IT" sz="1800" kern="1200" dirty="0"/>
        </a:p>
      </dsp:txBody>
      <dsp:txXfrm>
        <a:off x="1938556" y="24232"/>
        <a:ext cx="1475937" cy="713405"/>
      </dsp:txXfrm>
    </dsp:sp>
    <dsp:sp modelId="{1BAE38D7-B6AE-4CAA-BC19-03CF599ED16A}">
      <dsp:nvSpPr>
        <dsp:cNvPr id="0" name=""/>
        <dsp:cNvSpPr/>
      </dsp:nvSpPr>
      <dsp:spPr>
        <a:xfrm rot="5400000">
          <a:off x="2534438" y="778777"/>
          <a:ext cx="284173" cy="341008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/>
        </a:p>
      </dsp:txBody>
      <dsp:txXfrm rot="-5400000">
        <a:off x="2574223" y="807194"/>
        <a:ext cx="204604" cy="198921"/>
      </dsp:txXfrm>
    </dsp:sp>
    <dsp:sp modelId="{57A4FFF6-9E4C-4D8D-9CFF-7962D85873F4}">
      <dsp:nvSpPr>
        <dsp:cNvPr id="0" name=""/>
        <dsp:cNvSpPr/>
      </dsp:nvSpPr>
      <dsp:spPr>
        <a:xfrm>
          <a:off x="1916361" y="1138730"/>
          <a:ext cx="1520327" cy="75779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>
              <a:latin typeface="Aptos Display" panose="02110004020202020204"/>
            </a:rPr>
            <a:t>Segmentation</a:t>
          </a:r>
          <a:endParaRPr lang="it-IT" sz="1800" kern="1200" dirty="0"/>
        </a:p>
      </dsp:txBody>
      <dsp:txXfrm>
        <a:off x="1938556" y="1160925"/>
        <a:ext cx="1475937" cy="713405"/>
      </dsp:txXfrm>
    </dsp:sp>
    <dsp:sp modelId="{AE24399D-8EDA-4C0A-93C3-5444A5ADF0D1}">
      <dsp:nvSpPr>
        <dsp:cNvPr id="0" name=""/>
        <dsp:cNvSpPr/>
      </dsp:nvSpPr>
      <dsp:spPr>
        <a:xfrm rot="5400000">
          <a:off x="2534438" y="1915470"/>
          <a:ext cx="284173" cy="341008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/>
        </a:p>
      </dsp:txBody>
      <dsp:txXfrm rot="-5400000">
        <a:off x="2574223" y="1943887"/>
        <a:ext cx="204604" cy="198921"/>
      </dsp:txXfrm>
    </dsp:sp>
    <dsp:sp modelId="{77610CB1-7444-4AB2-A0D2-FB7286466CD3}">
      <dsp:nvSpPr>
        <dsp:cNvPr id="0" name=""/>
        <dsp:cNvSpPr/>
      </dsp:nvSpPr>
      <dsp:spPr>
        <a:xfrm>
          <a:off x="1916361" y="2275423"/>
          <a:ext cx="1520327" cy="75779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>
              <a:latin typeface="Aptos Display" panose="02110004020202020204"/>
            </a:rPr>
            <a:t>Feature extraction</a:t>
          </a:r>
          <a:endParaRPr lang="it-IT" sz="1800" kern="1200" dirty="0"/>
        </a:p>
      </dsp:txBody>
      <dsp:txXfrm>
        <a:off x="1938556" y="2297618"/>
        <a:ext cx="1475937" cy="713405"/>
      </dsp:txXfrm>
    </dsp:sp>
    <dsp:sp modelId="{88918AF2-C0F7-4BE9-8B2D-6477AA1EFE65}">
      <dsp:nvSpPr>
        <dsp:cNvPr id="0" name=""/>
        <dsp:cNvSpPr/>
      </dsp:nvSpPr>
      <dsp:spPr>
        <a:xfrm rot="5400000">
          <a:off x="2534438" y="3052164"/>
          <a:ext cx="284173" cy="341008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1400" kern="1200"/>
        </a:p>
      </dsp:txBody>
      <dsp:txXfrm rot="-5400000">
        <a:off x="2574223" y="3080581"/>
        <a:ext cx="204604" cy="198921"/>
      </dsp:txXfrm>
    </dsp:sp>
    <dsp:sp modelId="{C927AC80-E436-4224-BC1A-6FAFF2511979}">
      <dsp:nvSpPr>
        <dsp:cNvPr id="0" name=""/>
        <dsp:cNvSpPr/>
      </dsp:nvSpPr>
      <dsp:spPr>
        <a:xfrm>
          <a:off x="1916361" y="3412117"/>
          <a:ext cx="1520327" cy="75779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 dirty="0">
              <a:latin typeface="Aptos Display" panose="02110004020202020204"/>
            </a:rPr>
            <a:t>BUFFERMIL</a:t>
          </a:r>
          <a:endParaRPr lang="it-IT" sz="1800" kern="1200" dirty="0"/>
        </a:p>
      </dsp:txBody>
      <dsp:txXfrm>
        <a:off x="1938556" y="3434312"/>
        <a:ext cx="1475937" cy="7134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svg>
</file>

<file path=ppt/media/image18.jpeg>
</file>

<file path=ppt/media/image2.jpg>
</file>

<file path=ppt/media/image3.gif>
</file>

<file path=ppt/media/image4.png>
</file>

<file path=ppt/media/image5.jp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CAD69-DB45-6972-5679-85B5EE5F91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877AF3-150E-17DE-C3AB-D509A0DE88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936F8-077C-B39B-FB53-8F6DE46E9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F4041-D244-EF00-AA8E-2D0782062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38A38-DF61-A05C-F5F6-FF27CF354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95176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B0E9B-6E5F-16B9-A153-5716D1C55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30EEAD-5AF0-7654-4385-1C939F7387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5C0B60-F51B-E47A-BEA9-C4ECD48B7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F9A4D-2976-D140-CA5B-6BAC34A6E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8490ED-35E6-E303-0AD3-5FAAE667A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24779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B5D9DD-8A67-5529-50A9-8D838AC341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77C478-A472-27F9-9A91-F3B2575EF4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3298F-42CF-3056-0838-DCF56D011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074F76-3BBB-0F70-2ECE-BF0767CF1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880DC2-1B62-3002-B2CA-5142179E5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857140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987A3-D0DD-679D-66ED-9060765A0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201D3-6EA1-9AF4-58AB-081128FD8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3DA978-4634-DE68-E145-A9922CC84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6A176-8FD1-92DD-5E4F-7E667A673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F07201-D45B-EF0A-330A-AD81DBF4F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423397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E975D-D0D1-ABBE-9D63-D806AC63F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8E790C-958A-7A0B-F838-B1F6BC1F33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57898-1D26-95FB-A58E-5B250E38E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1CB3A-511A-C226-BA81-63A93C23E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B3007C-C062-AF67-B476-3D29D4DCA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00198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FF459-8CDC-BEE6-E322-C109A0754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22AC0-1122-812B-47AA-D43E9A9392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549935-96DA-3730-0685-825554439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E61546-AD4E-53F4-C6BC-D89A64984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D0AD1D-BB23-6232-7AE1-DC78FA904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8BFB25-AC11-B7CD-4B65-EF34FF418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105392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970CF-30DA-AB1E-F67D-1F72F3BFB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820079-CE4B-4251-AC53-799AF6A0CB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79D9B-71CE-4CE8-80DC-FFFDBF7022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52B30E-D45F-7356-4D0E-D65471DBDA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2B7AB1-6B96-0A3E-9A97-9A9CC6127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68A2F5-7C3A-B030-1538-8967E026A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662180-9D1D-FBB8-8347-40E20B255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0F856C-327B-42E0-B040-78373F3FD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354671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66D15-8FB4-A9CF-4AE2-4561BE4A0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CA080F-EA4F-A0B8-621C-59D3CC866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782AAD-A02B-04F2-7937-8AFF8C77F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83B723-42F8-4283-E760-5AE72B8FE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543142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8C42FB-F555-4A65-ED42-5968402B6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458F6D-136D-F501-E8A5-27EF77D29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58562F-8B4E-8796-6390-C0281D4AB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480637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BD9A4-1C11-AD12-0428-C03ECEA9E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3A2E2-36F8-97D4-B27D-00AECFFAD3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43C134-0FDA-04A5-8795-D40DE67335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A34825-AE9C-0587-82AD-AF6DF2267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0783C-0250-6E7A-DF81-EADA8C48A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27C073-4B4D-F06C-E198-1962B104A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658018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E0472-3D4E-7D4D-58F5-E223F6606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D7D60C-9BFD-271A-4270-AB248B623C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6C280A-1CB9-1B95-4315-7D925D962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EE0031-9198-C065-4003-CB7D44671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048D71-91E6-7E87-B880-10BA352F8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9D17A-9E14-BF8D-084B-85B1F2EDF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67053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2DCE6A-41D1-5F9A-7D56-10A7D5143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11F86A-8DF1-7A4B-6489-C5E4C4C1C5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3EB990-5139-4FE6-BD6C-32AFDDE023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0B7950-A1D0-D542-8449-C305BFC76B6D}" type="datetimeFigureOut">
              <a:rPr lang="en-US" smtClean="0"/>
              <a:t>2/7/25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89074-EE61-2DDA-621A-18BBC3AA80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28CEE5-0276-142B-24B8-873D4E3851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279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3AC75B1D-4749-49A1-8553-FD296DD7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9A8ECCF6-3858-46C9-8F9F-C06506CC3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1673EBC-D531-BE6E-A322-E90E5FDF3D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1404" y="1714313"/>
            <a:ext cx="7342095" cy="1572849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it-IT" sz="4400" dirty="0">
                <a:solidFill>
                  <a:srgbClr val="595959"/>
                </a:solidFill>
              </a:rPr>
              <a:t>Multiple </a:t>
            </a:r>
            <a:r>
              <a:rPr lang="it-IT" sz="4400" dirty="0" err="1">
                <a:solidFill>
                  <a:srgbClr val="595959"/>
                </a:solidFill>
              </a:rPr>
              <a:t>Instance</a:t>
            </a:r>
            <a:r>
              <a:rPr lang="it-IT" sz="4400" dirty="0">
                <a:solidFill>
                  <a:srgbClr val="595959"/>
                </a:solidFill>
              </a:rPr>
              <a:t> Learning with </a:t>
            </a:r>
            <a:br>
              <a:rPr lang="it-IT" sz="4400" dirty="0"/>
            </a:br>
            <a:r>
              <a:rPr lang="it-IT" sz="4400" dirty="0" err="1">
                <a:solidFill>
                  <a:srgbClr val="595959"/>
                </a:solidFill>
              </a:rPr>
              <a:t>pre-contextual</a:t>
            </a:r>
            <a:r>
              <a:rPr lang="it-IT" sz="4400" dirty="0">
                <a:solidFill>
                  <a:srgbClr val="595959"/>
                </a:solidFill>
              </a:rPr>
              <a:t> knowledge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C7A234D-1CE6-D5FB-7D28-950621C24C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3433706"/>
            <a:ext cx="6096000" cy="1849309"/>
          </a:xfrm>
        </p:spPr>
        <p:txBody>
          <a:bodyPr anchor="t">
            <a:normAutofit/>
          </a:bodyPr>
          <a:lstStyle/>
          <a:p>
            <a:r>
              <a:rPr lang="it-IT" sz="1800" dirty="0">
                <a:solidFill>
                  <a:srgbClr val="595959"/>
                </a:solidFill>
              </a:rPr>
              <a:t>Università degli studi di Modena e Reggio Emilia</a:t>
            </a:r>
          </a:p>
          <a:p>
            <a:r>
              <a:rPr lang="it-IT" sz="1800">
                <a:solidFill>
                  <a:srgbClr val="595959"/>
                </a:solidFill>
              </a:rPr>
              <a:t>AI </a:t>
            </a:r>
            <a:r>
              <a:rPr lang="it-IT" sz="1800" dirty="0">
                <a:solidFill>
                  <a:srgbClr val="595959"/>
                </a:solidFill>
              </a:rPr>
              <a:t>for </a:t>
            </a:r>
            <a:r>
              <a:rPr lang="it-IT" sz="1800" dirty="0" err="1">
                <a:solidFill>
                  <a:srgbClr val="595959"/>
                </a:solidFill>
              </a:rPr>
              <a:t>Bioinformatics</a:t>
            </a:r>
            <a:endParaRPr lang="it-IT" sz="1800" dirty="0">
              <a:solidFill>
                <a:srgbClr val="595959"/>
              </a:solidFill>
            </a:endParaRPr>
          </a:p>
          <a:p>
            <a:endParaRPr lang="it-IT" sz="1800" dirty="0">
              <a:solidFill>
                <a:srgbClr val="595959"/>
              </a:solidFill>
            </a:endParaRPr>
          </a:p>
          <a:p>
            <a:r>
              <a:rPr lang="it-IT" sz="1800" dirty="0">
                <a:solidFill>
                  <a:srgbClr val="595959"/>
                </a:solidFill>
              </a:rPr>
              <a:t>Grandi Andrea (</a:t>
            </a:r>
            <a:r>
              <a:rPr lang="it-IT" sz="1800" dirty="0">
                <a:solidFill>
                  <a:srgbClr val="595959"/>
                </a:solidFill>
                <a:latin typeface="Aptos"/>
              </a:rPr>
              <a:t>275074) </a:t>
            </a:r>
          </a:p>
          <a:p>
            <a:r>
              <a:rPr lang="it-IT" sz="1800" dirty="0">
                <a:solidFill>
                  <a:srgbClr val="595959"/>
                </a:solidFill>
              </a:rPr>
              <a:t>Vellani Daniele (196186)</a:t>
            </a:r>
          </a:p>
          <a:p>
            <a:endParaRPr lang="it-IT" sz="1400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344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002577D6-4808-4C1C-95AE-77B22FB42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close-up of a purple and white blot&#10;&#10;AI-generated content may be incorrect.">
            <a:extLst>
              <a:ext uri="{FF2B5EF4-FFF2-40B4-BE49-F238E27FC236}">
                <a16:creationId xmlns:a16="http://schemas.microsoft.com/office/drawing/2014/main" id="{818D5816-A720-474A-AAC8-266D2A279B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240" r="-2" b="14244"/>
          <a:stretch/>
        </p:blipFill>
        <p:spPr>
          <a:xfrm>
            <a:off x="20" y="-601"/>
            <a:ext cx="3396197" cy="3429601"/>
          </a:xfrm>
          <a:prstGeom prst="rect">
            <a:avLst/>
          </a:prstGeom>
        </p:spPr>
      </p:pic>
      <p:pic>
        <p:nvPicPr>
          <p:cNvPr id="5" name="Content Placeholder 4" descr="A close-up of a cell&#10;&#10;AI-generated content may be incorrect.">
            <a:extLst>
              <a:ext uri="{FF2B5EF4-FFF2-40B4-BE49-F238E27FC236}">
                <a16:creationId xmlns:a16="http://schemas.microsoft.com/office/drawing/2014/main" id="{F7B41586-446A-6A9C-BC04-1D67FF4D664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76" r="-4" b="-4"/>
          <a:stretch/>
        </p:blipFill>
        <p:spPr>
          <a:xfrm>
            <a:off x="20" y="3426587"/>
            <a:ext cx="3396197" cy="3443578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3904FD9E-E2D8-49EE-807F-303060109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6701" y="685800"/>
            <a:ext cx="4083788" cy="5486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D4F3B9-9FE5-C795-F5A3-226E5E69B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8581" y="1206795"/>
            <a:ext cx="3157870" cy="25348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200" kern="1200">
                <a:solidFill>
                  <a:srgbClr val="595959"/>
                </a:solidFill>
                <a:latin typeface="+mj-lt"/>
                <a:ea typeface="+mj-ea"/>
                <a:cs typeface="+mj-cs"/>
              </a:rPr>
              <a:t>Some examples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8DA930C6-8608-F302-B5A1-5C79F31E3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8581" y="4242391"/>
            <a:ext cx="3157870" cy="14088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1400" kern="120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Starting from the slide, CLAM generates the </a:t>
            </a:r>
            <a:r>
              <a:rPr lang="en-US" sz="1400" b="1" kern="120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stitches</a:t>
            </a:r>
            <a:r>
              <a:rPr lang="en-US" sz="1400" kern="120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sz="1400" b="1" kern="120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masks</a:t>
            </a:r>
            <a:r>
              <a:rPr lang="en-US" sz="1400" kern="120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 and </a:t>
            </a:r>
            <a:r>
              <a:rPr lang="en-US" sz="1400" b="1" kern="120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patches</a:t>
            </a:r>
          </a:p>
        </p:txBody>
      </p:sp>
      <p:pic>
        <p:nvPicPr>
          <p:cNvPr id="10" name="Content Placeholder 9" descr="A close-up of a microscope slide&#10;&#10;AI-generated content may be incorrect.">
            <a:extLst>
              <a:ext uri="{FF2B5EF4-FFF2-40B4-BE49-F238E27FC236}">
                <a16:creationId xmlns:a16="http://schemas.microsoft.com/office/drawing/2014/main" id="{B93E097C-C17A-B04B-BB37-8E5807D0BD9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173" r="2" b="12280"/>
          <a:stretch/>
        </p:blipFill>
        <p:spPr>
          <a:xfrm>
            <a:off x="8840973" y="10"/>
            <a:ext cx="3351027" cy="3426579"/>
          </a:xfrm>
          <a:prstGeom prst="rect">
            <a:avLst/>
          </a:prstGeom>
        </p:spPr>
      </p:pic>
      <p:pic>
        <p:nvPicPr>
          <p:cNvPr id="7" name="Content Placeholder 6" descr="A close-up of a microscope&#10;&#10;AI-generated content may be incorrect.">
            <a:extLst>
              <a:ext uri="{FF2B5EF4-FFF2-40B4-BE49-F238E27FC236}">
                <a16:creationId xmlns:a16="http://schemas.microsoft.com/office/drawing/2014/main" id="{68577DFE-FF6C-E147-C227-A38AE6C635F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2684" b="-3"/>
          <a:stretch/>
        </p:blipFill>
        <p:spPr>
          <a:xfrm>
            <a:off x="8840973" y="3426592"/>
            <a:ext cx="3351026" cy="3443575"/>
          </a:xfrm>
          <a:prstGeom prst="rect">
            <a:avLst/>
          </a:prstGeom>
        </p:spPr>
      </p:pic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87E9A68F-EEF1-EC19-0C87-92C334D6F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3697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25C465-0E1A-1CEE-1016-F82C47D1C4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4126D084-EDCD-DCC1-CBFB-613ED673E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D1CFC2F4-CC2B-D70E-9680-3ACA6BE35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602AE96-94D8-B968-914B-AA0509CEFD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1404" y="2790638"/>
            <a:ext cx="7342095" cy="1572849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it-IT" sz="5400" dirty="0">
                <a:solidFill>
                  <a:srgbClr val="595959"/>
                </a:solidFill>
              </a:rPr>
              <a:t>Feature </a:t>
            </a:r>
            <a:r>
              <a:rPr lang="it-IT" sz="5400" dirty="0" err="1">
                <a:solidFill>
                  <a:srgbClr val="595959"/>
                </a:solidFill>
              </a:rPr>
              <a:t>Extraction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465FD7C-CABE-37A2-A0CF-679AE6AF39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3433706"/>
            <a:ext cx="6096000" cy="1849309"/>
          </a:xfrm>
        </p:spPr>
        <p:txBody>
          <a:bodyPr anchor="t">
            <a:normAutofit/>
          </a:bodyPr>
          <a:lstStyle/>
          <a:p>
            <a:endParaRPr lang="it-IT" sz="1800" dirty="0">
              <a:solidFill>
                <a:srgbClr val="595959"/>
              </a:solidFill>
            </a:endParaRPr>
          </a:p>
          <a:p>
            <a:endParaRPr lang="it-IT" sz="1400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1365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AA03EDC-7067-4DFF-B672-541D016AA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EBF3E39-B0BE-496A-8604-9007470FF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1E8B38-5914-C0F9-677B-902B2B63F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>
                <a:solidFill>
                  <a:srgbClr val="595959"/>
                </a:solidFill>
              </a:rPr>
              <a:t>What is </a:t>
            </a:r>
            <a:r>
              <a:rPr lang="en-US" sz="3200" dirty="0" err="1">
                <a:solidFill>
                  <a:srgbClr val="595959"/>
                </a:solidFill>
              </a:rPr>
              <a:t>Cellpose</a:t>
            </a:r>
            <a:r>
              <a:rPr lang="en-US" sz="3200" dirty="0">
                <a:solidFill>
                  <a:srgbClr val="595959"/>
                </a:solidFill>
              </a:rPr>
              <a:t>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6333E41-31F3-1ABB-E030-18B432BAE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7"/>
            <a:ext cx="4353116" cy="3770434"/>
          </a:xfrm>
        </p:spPr>
        <p:txBody>
          <a:bodyPr anchor="t">
            <a:normAutofit/>
          </a:bodyPr>
          <a:lstStyle/>
          <a:p>
            <a:r>
              <a:rPr lang="en-US" sz="2000" b="1" dirty="0">
                <a:solidFill>
                  <a:srgbClr val="595959"/>
                </a:solidFill>
              </a:rPr>
              <a:t>Convenience:</a:t>
            </a:r>
            <a:r>
              <a:rPr lang="en-US" sz="2000" dirty="0">
                <a:solidFill>
                  <a:srgbClr val="595959"/>
                </a:solidFill>
              </a:rPr>
              <a:t> segmentation algorithm which performs on wide range of image types out-of-the-box</a:t>
            </a:r>
            <a:endParaRPr lang="it-IT" dirty="0"/>
          </a:p>
          <a:p>
            <a:r>
              <a:rPr lang="en-US" sz="2000" b="1" dirty="0">
                <a:solidFill>
                  <a:srgbClr val="595959"/>
                </a:solidFill>
              </a:rPr>
              <a:t>No need for tuning:</a:t>
            </a:r>
            <a:r>
              <a:rPr lang="en-US" sz="2000" dirty="0">
                <a:solidFill>
                  <a:srgbClr val="595959"/>
                </a:solidFill>
              </a:rPr>
              <a:t> doesn't need any retraining or parameter adjustments</a:t>
            </a:r>
          </a:p>
          <a:p>
            <a:r>
              <a:rPr lang="en-US" sz="2000" b="1" dirty="0">
                <a:solidFill>
                  <a:srgbClr val="595959"/>
                </a:solidFill>
              </a:rPr>
              <a:t>Well trained: </a:t>
            </a:r>
            <a:r>
              <a:rPr lang="en-US" sz="2000" dirty="0">
                <a:solidFill>
                  <a:srgbClr val="595959"/>
                </a:solidFill>
              </a:rPr>
              <a:t>training done using a large dataset of cells images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D9D51F7D-124E-3663-9E0A-5FDDB6E36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12</a:t>
            </a:fld>
            <a:endParaRPr lang="it-IT"/>
          </a:p>
        </p:txBody>
      </p:sp>
      <p:pic>
        <p:nvPicPr>
          <p:cNvPr id="4" name="Immagine 3" descr="Immagine che contiene modello, arte, collage, schermata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E2AC553F-7BD6-61F8-715F-E61E418CD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9182" y="1376819"/>
            <a:ext cx="4662788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9711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12A836-F946-EFC0-5289-6A73B1643D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167B5FC-CF03-098E-9CA0-C500A78DEF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088B7B-2F99-70CD-5770-F40FE3D9D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50389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How does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Cellpose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work?</a:t>
            </a:r>
            <a:endParaRPr lang="it-IT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99AA44-B22E-4113-9B79-B70CA7D8AC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6"/>
            <a:ext cx="5038916" cy="3724862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ptos Display"/>
              <a:cs typeface="Times New Roman"/>
            </a:endParaRPr>
          </a:p>
          <a:p>
            <a:endParaRPr lang="en-US" sz="2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C384534-21ED-B9D4-426C-3B3963396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1800" y="0"/>
            <a:ext cx="54102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EAA8C2C-3F9C-CDDF-E326-627EE090A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13</a:t>
            </a:fld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6AF1D7C-021B-5F96-58AF-DB74F0999125}"/>
              </a:ext>
            </a:extLst>
          </p:cNvPr>
          <p:cNvSpPr txBox="1"/>
          <p:nvPr/>
        </p:nvSpPr>
        <p:spPr>
          <a:xfrm>
            <a:off x="949890" y="2578274"/>
            <a:ext cx="5093917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28600" indent="-228600">
              <a:buFont typeface="Arial,Sans-Serif"/>
              <a:buChar char="•"/>
            </a:pPr>
            <a:r>
              <a:rPr lang="en-US" sz="2000" b="1" i="0" u="none" strike="noStrike" baseline="0" dirty="0">
                <a:solidFill>
                  <a:srgbClr val="595959"/>
                </a:solidFill>
                <a:latin typeface="Aptos Display"/>
                <a:ea typeface="Arial"/>
                <a:cs typeface="Arial"/>
              </a:rPr>
              <a:t>Method Type: </a:t>
            </a:r>
            <a:r>
              <a:rPr lang="en-US" sz="2000" dirty="0">
                <a:solidFill>
                  <a:srgbClr val="595959"/>
                </a:solidFill>
                <a:latin typeface="Aptos Display"/>
                <a:ea typeface="Arial"/>
                <a:cs typeface="Arial"/>
              </a:rPr>
              <a:t>Basic deep neural network design based on the general U-net architecture</a:t>
            </a:r>
            <a:endParaRPr lang="en-US" sz="2000" b="0" i="0" dirty="0">
              <a:solidFill>
                <a:srgbClr val="595959"/>
              </a:solidFill>
              <a:latin typeface="Aptos Display"/>
              <a:ea typeface="Arial"/>
              <a:cs typeface="Arial"/>
            </a:endParaRPr>
          </a:p>
          <a:p>
            <a:pPr marL="228600" indent="-228600">
              <a:buFont typeface="Arial,Sans-Serif"/>
              <a:buChar char="•"/>
            </a:pPr>
            <a:r>
              <a:rPr lang="en-US" sz="2000" b="1" i="0" u="none" strike="noStrike" baseline="0" dirty="0">
                <a:solidFill>
                  <a:srgbClr val="595959"/>
                </a:solidFill>
                <a:latin typeface="Aptos Display"/>
                <a:ea typeface="Arial"/>
                <a:cs typeface="Arial"/>
              </a:rPr>
              <a:t>Purpose:</a:t>
            </a:r>
            <a:r>
              <a:rPr lang="en-US" sz="2000" b="0" i="0" u="none" strike="noStrike" baseline="0" dirty="0">
                <a:solidFill>
                  <a:srgbClr val="595959"/>
                </a:solidFill>
                <a:latin typeface="Aptos Display"/>
                <a:ea typeface="Arial"/>
                <a:cs typeface="Arial"/>
              </a:rPr>
              <a:t> </a:t>
            </a:r>
            <a:r>
              <a:rPr lang="en-US" sz="2000" dirty="0">
                <a:solidFill>
                  <a:srgbClr val="595959"/>
                </a:solidFill>
                <a:latin typeface="Aptos Display"/>
                <a:ea typeface="Arial"/>
                <a:cs typeface="Arial"/>
              </a:rPr>
              <a:t>Doing segmentation on a wide range of images (not only for medical purposes)</a:t>
            </a:r>
            <a:endParaRPr lang="en-US" sz="2000" b="0" i="0" dirty="0">
              <a:latin typeface="Aptos Display"/>
              <a:ea typeface="Arial"/>
              <a:cs typeface="Arial"/>
            </a:endParaRPr>
          </a:p>
          <a:p>
            <a:pPr marL="228600" indent="-228600">
              <a:buFont typeface="Arial,Sans-Serif"/>
              <a:buChar char="•"/>
            </a:pPr>
            <a:r>
              <a:rPr lang="en-US" sz="2000" b="1" i="0" u="none" strike="noStrike" baseline="0" dirty="0">
                <a:solidFill>
                  <a:srgbClr val="595959"/>
                </a:solidFill>
                <a:latin typeface="Aptos Display"/>
                <a:ea typeface="Arial"/>
                <a:cs typeface="Arial"/>
              </a:rPr>
              <a:t>Key Technique:</a:t>
            </a:r>
            <a:r>
              <a:rPr lang="en-US" sz="2000" b="0" i="0" u="none" strike="noStrike" baseline="0" dirty="0">
                <a:solidFill>
                  <a:srgbClr val="595959"/>
                </a:solidFill>
                <a:latin typeface="Aptos Display"/>
                <a:ea typeface="Arial"/>
                <a:cs typeface="Arial"/>
              </a:rPr>
              <a:t> </a:t>
            </a:r>
            <a:r>
              <a:rPr lang="en-US" sz="2000" dirty="0">
                <a:solidFill>
                  <a:srgbClr val="595959"/>
                </a:solidFill>
                <a:latin typeface="Aptos Display"/>
                <a:ea typeface="Arial"/>
                <a:cs typeface="Arial"/>
              </a:rPr>
              <a:t>Transforming images to be predicted directly by a neural network using a heat source and giving energy to every mask.</a:t>
            </a:r>
            <a:endParaRPr lang="en-US" sz="2000" b="0" i="0" u="none" strike="noStrike" baseline="0" dirty="0">
              <a:solidFill>
                <a:srgbClr val="595959"/>
              </a:solidFill>
              <a:latin typeface="Aptos Display"/>
              <a:ea typeface="Arial"/>
              <a:cs typeface="Arial"/>
            </a:endParaRPr>
          </a:p>
        </p:txBody>
      </p:sp>
      <p:pic>
        <p:nvPicPr>
          <p:cNvPr id="8" name="Immagine 7" descr="Immagine che contiene testo, arte, disegno, design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217D089C-17F0-BE8F-DEC5-7CD49EE40F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5424" y="1042792"/>
            <a:ext cx="4645207" cy="478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0905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CA14FB-CE9D-74AC-CAFF-B3F2ACED55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105B905D-C30F-DF43-7524-DE4357753E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168C55C-A194-34BE-55D3-CA8B8A4EF2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280899D-87E0-E033-48A4-896BD2C11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514" y="685800"/>
            <a:ext cx="10800972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8ED562-A062-50B0-440B-848216EC0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054" y="1261137"/>
            <a:ext cx="8959893" cy="888360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importance of </a:t>
            </a:r>
            <a:r>
              <a:rPr 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Cellpose</a:t>
            </a:r>
            <a:endParaRPr lang="en-U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5B671-F7DC-19CE-0983-C7E4C4DBB6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6054" y="2427383"/>
            <a:ext cx="8959892" cy="3169482"/>
          </a:xfrm>
        </p:spPr>
        <p:txBody>
          <a:bodyPr anchor="t">
            <a:normAutofit/>
          </a:bodyPr>
          <a:lstStyle/>
          <a:p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cs typeface="Times New Roman"/>
              </a:rPr>
              <a:t>Need of segmentation: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cs typeface="Times New Roman"/>
              </a:rPr>
              <a:t>the aim of the project is to add contextual features, similar to a human eye helping the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cs typeface="Times New Roman"/>
              </a:rPr>
              <a:t>BufferMIL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cs typeface="Times New Roman"/>
              </a:rPr>
              <a:t> 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ptos Display"/>
              <a:cs typeface="Times New Roman"/>
            </a:endParaRPr>
          </a:p>
          <a:p>
            <a:r>
              <a:rPr lang="en-US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ptos" panose="02110004020202020204"/>
                <a:cs typeface="Times New Roman"/>
              </a:rPr>
              <a:t>Cellpose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110004020202020204"/>
                <a:cs typeface="Times New Roman"/>
              </a:rPr>
              <a:t> output: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110004020202020204"/>
                <a:cs typeface="Times New Roman"/>
              </a:rPr>
              <a:t>segmented images with good accuracy masks around cells</a:t>
            </a:r>
          </a:p>
          <a:p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110004020202020204"/>
                <a:cs typeface="Times New Roman"/>
              </a:rPr>
              <a:t>Integration: 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110004020202020204"/>
                <a:cs typeface="Times New Roman"/>
              </a:rPr>
              <a:t>something more is needed, but this is the first step to add visual features to the standard architecture 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3A53E75-61E6-8A81-63E8-47C0C7062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373571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A0FC0D-E03C-41F7-D7E9-652C93C5F8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E39B1F41-5749-A163-98F3-FCE973F46D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DD457B0-731A-144C-2AE4-7CAA99E7A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6701" y="685800"/>
            <a:ext cx="4083788" cy="5486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37BEDE-7369-45AA-5EFE-EF2FCDA13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8581" y="1206795"/>
            <a:ext cx="3157870" cy="25348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200" dirty="0">
                <a:solidFill>
                  <a:srgbClr val="595959"/>
                </a:solidFill>
              </a:rPr>
              <a:t>Results with </a:t>
            </a:r>
            <a:r>
              <a:rPr lang="en-US" sz="3200" dirty="0" err="1">
                <a:solidFill>
                  <a:srgbClr val="595959"/>
                </a:solidFill>
              </a:rPr>
              <a:t>Cellpose</a:t>
            </a:r>
            <a:endParaRPr lang="en-US" sz="3200" kern="1200" dirty="0">
              <a:solidFill>
                <a:srgbClr val="595959"/>
              </a:solidFill>
              <a:latin typeface="+mj-lt"/>
            </a:endParaRP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ED6ED24F-97D3-24CB-1140-A15B2CDBB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8581" y="4242391"/>
            <a:ext cx="3157870" cy="14088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1400" dirty="0">
                <a:solidFill>
                  <a:srgbClr val="595959"/>
                </a:solidFill>
              </a:rPr>
              <a:t>Segmented images obtained on the dataset</a:t>
            </a:r>
            <a:endParaRPr lang="en-US" sz="1400" b="1" kern="1200" dirty="0">
              <a:solidFill>
                <a:srgbClr val="595959"/>
              </a:solidFill>
              <a:latin typeface="+mn-lt"/>
            </a:endParaRP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01BD2F9A-0A34-6D13-6E79-895459154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15</a:t>
            </a:fld>
            <a:endParaRPr lang="it-IT"/>
          </a:p>
        </p:txBody>
      </p:sp>
      <p:pic>
        <p:nvPicPr>
          <p:cNvPr id="4" name="Immagine 3" descr="Immagine che contiene Policromia, Arte bambini, arte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52510D62-71A8-6212-DA13-029B95AA0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688" y="1024618"/>
            <a:ext cx="3819525" cy="4629150"/>
          </a:xfrm>
          <a:prstGeom prst="rect">
            <a:avLst/>
          </a:prstGeom>
        </p:spPr>
      </p:pic>
      <p:pic>
        <p:nvPicPr>
          <p:cNvPr id="5" name="Immagine 4" descr="Immagine che contiene Policromia, Arte frattale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015FA0B4-FC51-11D7-7553-F329A3E9C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600" y="3429000"/>
            <a:ext cx="3876675" cy="3295650"/>
          </a:xfrm>
          <a:prstGeom prst="rect">
            <a:avLst/>
          </a:prstGeom>
        </p:spPr>
      </p:pic>
      <p:pic>
        <p:nvPicPr>
          <p:cNvPr id="7" name="Immagine 6" descr="Immagine che contiene modello, Arte frattale, kaleidoscope, Simmetria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068E9C62-3669-12F9-6EB5-0F0E0EE5E9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9600" y="171450"/>
            <a:ext cx="3876675" cy="30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6065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B43820-EB9C-46CC-FEFF-B01301E250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81BC089-9C9B-B8BE-110F-0E3F4DB926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F961395-4BB9-6C6B-7F63-F0C03CE108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8B19B3-3546-7693-2119-A34568625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>
                <a:solidFill>
                  <a:srgbClr val="595959"/>
                </a:solidFill>
              </a:rPr>
              <a:t>What is DINO and how does it work?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2B79603-D723-686E-501E-C020CA04C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7"/>
            <a:ext cx="4353116" cy="3770434"/>
          </a:xfrm>
        </p:spPr>
        <p:txBody>
          <a:bodyPr anchor="t">
            <a:normAutofit/>
          </a:bodyPr>
          <a:lstStyle/>
          <a:p>
            <a:r>
              <a:rPr lang="en-US" sz="2000" b="1" dirty="0">
                <a:solidFill>
                  <a:srgbClr val="595959"/>
                </a:solidFill>
              </a:rPr>
              <a:t>Description:</a:t>
            </a:r>
            <a:r>
              <a:rPr lang="en-US" sz="2000" dirty="0">
                <a:solidFill>
                  <a:srgbClr val="595959"/>
                </a:solidFill>
              </a:rPr>
              <a:t> self-supervised method used for feature extraction in images, based on </a:t>
            </a:r>
            <a:r>
              <a:rPr lang="en-US" sz="2000" dirty="0" err="1">
                <a:solidFill>
                  <a:srgbClr val="595959"/>
                </a:solidFill>
              </a:rPr>
              <a:t>ViT</a:t>
            </a:r>
            <a:endParaRPr lang="en-US" sz="2000" dirty="0">
              <a:solidFill>
                <a:srgbClr val="595959"/>
              </a:solidFill>
            </a:endParaRPr>
          </a:p>
          <a:p>
            <a:r>
              <a:rPr lang="en-US" sz="2000" b="1" dirty="0">
                <a:solidFill>
                  <a:srgbClr val="595959"/>
                </a:solidFill>
              </a:rPr>
              <a:t>Output</a:t>
            </a:r>
            <a:r>
              <a:rPr lang="en-US" sz="2000" dirty="0">
                <a:solidFill>
                  <a:srgbClr val="595959"/>
                </a:solidFill>
              </a:rPr>
              <a:t>: returns the embeddings and the adjacency matrix </a:t>
            </a:r>
          </a:p>
          <a:p>
            <a:r>
              <a:rPr lang="en-US" sz="2000" b="1" dirty="0">
                <a:solidFill>
                  <a:srgbClr val="595959"/>
                </a:solidFill>
              </a:rPr>
              <a:t>Conversion:</a:t>
            </a:r>
            <a:r>
              <a:rPr lang="en-US" sz="2000" dirty="0">
                <a:solidFill>
                  <a:srgbClr val="595959"/>
                </a:solidFill>
              </a:rPr>
              <a:t> results need a format change in .pt 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E091CA75-58D1-39FD-4D7C-0A7FF052D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16</a:t>
            </a:fld>
            <a:endParaRPr lang="it-IT"/>
          </a:p>
        </p:txBody>
      </p:sp>
      <p:pic>
        <p:nvPicPr>
          <p:cNvPr id="6" name="Immagine 5" descr="Immagine che contiene testo, schermata, diagramma, Carattere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82393383-8F19-96CC-54B6-4315CCAE6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285104"/>
            <a:ext cx="6096000" cy="2287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6248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3096D0-6BD5-997E-74AF-09CBE5A09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863F120-F536-AD51-27D5-0AF7A91674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A523CE-7620-35D1-A67E-D0F978887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438150"/>
            <a:ext cx="50389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Why DINO?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B112B-C0E6-14A1-12D5-B20C9B683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6"/>
            <a:ext cx="5038916" cy="3724862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ptos Display"/>
              <a:cs typeface="Times New Roman"/>
            </a:endParaRPr>
          </a:p>
          <a:p>
            <a:endParaRPr lang="en-US" sz="2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4907A3E-5695-BFA0-3E77-C2BBE95BC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1800" y="0"/>
            <a:ext cx="54102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D29DD53-75B1-633D-8684-EB93DBF77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17</a:t>
            </a:fld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B774C95-0CC1-B4F6-D126-D87AD096D877}"/>
              </a:ext>
            </a:extLst>
          </p:cNvPr>
          <p:cNvSpPr txBox="1"/>
          <p:nvPr/>
        </p:nvSpPr>
        <p:spPr>
          <a:xfrm>
            <a:off x="873690" y="2349674"/>
            <a:ext cx="5093917" cy="36540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ea typeface="Arial"/>
                <a:cs typeface="Arial"/>
              </a:rPr>
              <a:t>DINO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ea typeface="Arial"/>
                <a:cs typeface="Arial"/>
              </a:rPr>
              <a:t>is a powerful model and it's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ea typeface="Arial"/>
                <a:cs typeface="Arial"/>
              </a:rPr>
              <a:t> self-supervised.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ea typeface="Arial"/>
                <a:cs typeface="Arial"/>
              </a:rPr>
              <a:t>This means that it can learn 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ea typeface="Arial"/>
                <a:cs typeface="Arial"/>
              </a:rPr>
              <a:t>without labels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Aptos Display"/>
              <a:ea typeface="Arial"/>
              <a:cs typeface="Arial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ea typeface="Arial"/>
                <a:cs typeface="Arial"/>
              </a:rPr>
              <a:t>When 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ea typeface="Arial"/>
                <a:cs typeface="Arial"/>
              </a:rPr>
              <a:t>CLAM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ea typeface="Arial"/>
                <a:cs typeface="Arial"/>
              </a:rPr>
              <a:t>creates the bag of patches, it has the label for the WSI and the single patch doesn't maintain it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ea typeface="Arial"/>
                <a:cs typeface="Arial"/>
              </a:rPr>
              <a:t>Cellpose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ea typeface="Arial"/>
                <a:cs typeface="Arial"/>
              </a:rPr>
              <a:t> output need to be explained to be used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ea typeface="Arial"/>
                <a:cs typeface="Arial"/>
              </a:rPr>
              <a:t>Works with the student-teacher architecture</a:t>
            </a:r>
            <a:r>
              <a:rPr lang="en-US" sz="2000" dirty="0">
                <a:solidFill>
                  <a:srgbClr val="595959"/>
                </a:solidFill>
                <a:latin typeface="Aptos Display"/>
                <a:ea typeface="Arial"/>
                <a:cs typeface="Arial"/>
              </a:rPr>
              <a:t>.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endParaRPr lang="en-US" sz="2000" dirty="0">
              <a:solidFill>
                <a:srgbClr val="595959"/>
              </a:solidFill>
              <a:latin typeface="Aptos Display"/>
              <a:cs typeface="Arial"/>
            </a:endParaRPr>
          </a:p>
        </p:txBody>
      </p:sp>
      <p:pic>
        <p:nvPicPr>
          <p:cNvPr id="5" name="Immagine 4" descr="Immagine che contiene testo, diagramma, schermata, cerchio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50B6394A-12C3-2F0C-C9A6-6E7984DC9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4263" y="1671638"/>
            <a:ext cx="4105275" cy="351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5742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E6694A-23C9-EB08-AFCF-FAA42B45F4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69116D6E-8866-DAA0-E252-83F1568A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26C7470B-97AC-9AFB-B400-BA085FBFB5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ADF1D0F-E36A-7488-C2C8-E8F0412143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1404" y="2790638"/>
            <a:ext cx="7342095" cy="1572849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it-IT" sz="5400" dirty="0" err="1">
                <a:solidFill>
                  <a:srgbClr val="595959"/>
                </a:solidFill>
              </a:rPr>
              <a:t>Original</a:t>
            </a:r>
            <a:r>
              <a:rPr lang="it-IT" sz="5400" dirty="0">
                <a:solidFill>
                  <a:srgbClr val="595959"/>
                </a:solidFill>
              </a:rPr>
              <a:t> </a:t>
            </a:r>
            <a:r>
              <a:rPr lang="it-IT" sz="5400" dirty="0" err="1">
                <a:solidFill>
                  <a:srgbClr val="595959"/>
                </a:solidFill>
              </a:rPr>
              <a:t>BufferMIL</a:t>
            </a:r>
            <a:r>
              <a:rPr lang="it-IT" sz="5400" dirty="0">
                <a:solidFill>
                  <a:srgbClr val="595959"/>
                </a:solidFill>
              </a:rPr>
              <a:t> and </a:t>
            </a:r>
            <a:r>
              <a:rPr lang="it-IT" sz="5400" dirty="0" err="1">
                <a:solidFill>
                  <a:srgbClr val="595959"/>
                </a:solidFill>
              </a:rPr>
              <a:t>our</a:t>
            </a:r>
            <a:r>
              <a:rPr lang="it-IT" sz="5400" dirty="0">
                <a:solidFill>
                  <a:srgbClr val="595959"/>
                </a:solidFill>
              </a:rPr>
              <a:t> custom model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ECD4030-92E5-88DC-3A97-34BAC15E08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3433706"/>
            <a:ext cx="6096000" cy="1849309"/>
          </a:xfrm>
        </p:spPr>
        <p:txBody>
          <a:bodyPr anchor="t">
            <a:normAutofit/>
          </a:bodyPr>
          <a:lstStyle/>
          <a:p>
            <a:endParaRPr lang="it-IT" sz="1800" dirty="0">
              <a:solidFill>
                <a:srgbClr val="595959"/>
              </a:solidFill>
            </a:endParaRPr>
          </a:p>
          <a:p>
            <a:endParaRPr lang="it-IT" sz="1400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32716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CF9853-57E4-423D-72A9-8498359BDF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E34BBF2-8165-4790-C2C5-2DDF48A6F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95F6C0-AE21-5E07-4760-15B6C11BF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>
                <a:solidFill>
                  <a:srgbClr val="595959"/>
                </a:solidFill>
              </a:rPr>
              <a:t>What is Multiple Instance Learning?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F729E2B-293A-D640-DF23-7F743ED4A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390187"/>
            <a:ext cx="4353116" cy="3770434"/>
          </a:xfrm>
        </p:spPr>
        <p:txBody>
          <a:bodyPr anchor="t">
            <a:normAutofit/>
          </a:bodyPr>
          <a:lstStyle/>
          <a:p>
            <a:r>
              <a:rPr lang="en-US" sz="2000" b="1" dirty="0">
                <a:solidFill>
                  <a:srgbClr val="595959"/>
                </a:solidFill>
              </a:rPr>
              <a:t>MIL </a:t>
            </a:r>
            <a:r>
              <a:rPr lang="en-US" sz="2000" dirty="0">
                <a:solidFill>
                  <a:srgbClr val="595959"/>
                </a:solidFill>
              </a:rPr>
              <a:t>is a weakly supervised approach in machine learning that works with labeled </a:t>
            </a:r>
            <a:r>
              <a:rPr lang="en-US" sz="2000" b="1" dirty="0">
                <a:solidFill>
                  <a:srgbClr val="595959"/>
                </a:solidFill>
              </a:rPr>
              <a:t>bags </a:t>
            </a:r>
            <a:r>
              <a:rPr lang="en-US" sz="2000" dirty="0">
                <a:solidFill>
                  <a:srgbClr val="595959"/>
                </a:solidFill>
              </a:rPr>
              <a:t>each of them containing some</a:t>
            </a:r>
            <a:r>
              <a:rPr lang="en-US" sz="2000" b="1" dirty="0">
                <a:solidFill>
                  <a:srgbClr val="595959"/>
                </a:solidFill>
              </a:rPr>
              <a:t> instances</a:t>
            </a:r>
          </a:p>
          <a:p>
            <a:r>
              <a:rPr lang="en-US" sz="2000" dirty="0">
                <a:solidFill>
                  <a:srgbClr val="595959"/>
                </a:solidFill>
              </a:rPr>
              <a:t>It's a very useful architecture when the data are too difficult to work on</a:t>
            </a:r>
            <a:r>
              <a:rPr lang="en-US" sz="2000" b="1" dirty="0">
                <a:solidFill>
                  <a:srgbClr val="595959"/>
                </a:solidFill>
              </a:rPr>
              <a:t> (WSI)</a:t>
            </a:r>
          </a:p>
          <a:p>
            <a:r>
              <a:rPr lang="en-US" sz="2000" dirty="0">
                <a:solidFill>
                  <a:srgbClr val="595959"/>
                </a:solidFill>
              </a:rPr>
              <a:t>Each patch is considered</a:t>
            </a:r>
            <a:r>
              <a:rPr lang="en-US" sz="2000" b="1" dirty="0">
                <a:solidFill>
                  <a:srgbClr val="595959"/>
                </a:solidFill>
              </a:rPr>
              <a:t> </a:t>
            </a:r>
            <a:r>
              <a:rPr lang="en-US" sz="2000" dirty="0">
                <a:solidFill>
                  <a:srgbClr val="595959"/>
                </a:solidFill>
              </a:rPr>
              <a:t>singularly</a:t>
            </a:r>
            <a:r>
              <a:rPr lang="en-US" sz="2000" b="1" dirty="0">
                <a:solidFill>
                  <a:srgbClr val="595959"/>
                </a:solidFill>
              </a:rPr>
              <a:t> </a:t>
            </a:r>
            <a:r>
              <a:rPr lang="en-US" sz="2000" dirty="0">
                <a:solidFill>
                  <a:srgbClr val="595959"/>
                </a:solidFill>
              </a:rPr>
              <a:t>in an</a:t>
            </a:r>
            <a:r>
              <a:rPr lang="en-US" sz="2000" b="1" dirty="0">
                <a:solidFill>
                  <a:srgbClr val="595959"/>
                </a:solidFill>
              </a:rPr>
              <a:t> instance-level classifier </a:t>
            </a:r>
            <a:r>
              <a:rPr lang="en-US" sz="2000" dirty="0">
                <a:solidFill>
                  <a:srgbClr val="595959"/>
                </a:solidFill>
              </a:rPr>
              <a:t>(usually a NN), then they're all</a:t>
            </a:r>
            <a:r>
              <a:rPr lang="en-US" sz="2000" b="1" dirty="0">
                <a:solidFill>
                  <a:srgbClr val="595959"/>
                </a:solidFill>
              </a:rPr>
              <a:t> combined together </a:t>
            </a:r>
            <a:r>
              <a:rPr lang="en-US" sz="2000" dirty="0">
                <a:solidFill>
                  <a:srgbClr val="595959"/>
                </a:solidFill>
              </a:rPr>
              <a:t>to obtain a </a:t>
            </a:r>
            <a:r>
              <a:rPr lang="en-US" sz="2000" b="1" dirty="0">
                <a:solidFill>
                  <a:srgbClr val="595959"/>
                </a:solidFill>
              </a:rPr>
              <a:t>bag-level score</a:t>
            </a:r>
          </a:p>
          <a:p>
            <a:pPr marL="0" indent="0">
              <a:buNone/>
            </a:pPr>
            <a:endParaRPr lang="en-US" sz="2000" b="1" dirty="0">
              <a:solidFill>
                <a:srgbClr val="595959"/>
              </a:solidFill>
            </a:endParaRP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ADB5C990-C73B-997C-107C-532F4C32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19</a:t>
            </a:fld>
            <a:endParaRPr lang="it-IT"/>
          </a:p>
        </p:txBody>
      </p:sp>
      <p:pic>
        <p:nvPicPr>
          <p:cNvPr id="1023" name="Immagine 1022" descr="An introduction to deep multiple instance learning | by Jonathan Glaser |  Medium">
            <a:extLst>
              <a:ext uri="{FF2B5EF4-FFF2-40B4-BE49-F238E27FC236}">
                <a16:creationId xmlns:a16="http://schemas.microsoft.com/office/drawing/2014/main" id="{6E046D61-70BF-CD28-852F-E939CA44E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4701" y="688756"/>
            <a:ext cx="4229098" cy="1670487"/>
          </a:xfrm>
          <a:prstGeom prst="rect">
            <a:avLst/>
          </a:prstGeom>
        </p:spPr>
      </p:pic>
      <p:pic>
        <p:nvPicPr>
          <p:cNvPr id="1024" name="Elemento grafico 1023" descr="A neural network architecture to implement Multiple Instance Learning using a global pooling layer to aggregate individual observation scores.">
            <a:extLst>
              <a:ext uri="{FF2B5EF4-FFF2-40B4-BE49-F238E27FC236}">
                <a16:creationId xmlns:a16="http://schemas.microsoft.com/office/drawing/2014/main" id="{886DCD3B-CF52-A3C5-43FA-FDCA7DE769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67650" y="2961913"/>
            <a:ext cx="2743200" cy="2801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232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101BD6-B85E-6C0F-2540-AB2842B78B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E31C2864-74BB-E4F2-7BE7-A4FFA6BC80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42E1C26-4E84-133B-1411-7B11916688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51E5090-218A-3740-FA38-B084DB961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514" y="685800"/>
            <a:ext cx="10800972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15E2F4-7C7B-38C4-3491-041002081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054" y="1261137"/>
            <a:ext cx="8959893" cy="888360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Aim of the project</a:t>
            </a:r>
            <a:endParaRPr lang="it-IT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BF101-EE17-E499-6F61-43F16FBA0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6054" y="2427383"/>
            <a:ext cx="8959892" cy="316948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ptos Display"/>
              <a:cs typeface="Times New Roman"/>
            </a:endParaRPr>
          </a:p>
          <a:p>
            <a:pPr marL="342900" indent="-342900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cs typeface="Times New Roman"/>
              </a:rPr>
              <a:t>Modify a MIL architecture and see if adding contextual knowledge to it will give better results in WSI classification of tumor images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342900" indent="-342900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cs typeface="Times New Roman"/>
              </a:rPr>
              <a:t>The additional info is given by a segmentation and analysis tool called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cs typeface="Times New Roman"/>
              </a:rPr>
              <a:t>Cellpose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cs typeface="Times New Roman"/>
              </a:rPr>
              <a:t>, working directly on the WSIs</a:t>
            </a:r>
          </a:p>
          <a:p>
            <a:pPr marL="342900" indent="-342900"/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ptos Display"/>
              <a:cs typeface="Times New Roman"/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784AC77-F784-8F00-500F-E34B6991F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448743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0F01673-5822-E3AA-7856-A5C8A0D785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D2594AA3-B26F-842A-AF55-9466A03F7B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AD15D3-1A35-7592-8D94-026C22F72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438150"/>
            <a:ext cx="5038916" cy="1474666"/>
          </a:xfrm>
        </p:spPr>
        <p:txBody>
          <a:bodyPr anchor="b">
            <a:normAutofit fontScale="90000"/>
          </a:bodyPr>
          <a:lstStyle/>
          <a:p>
            <a:pPr algn="ctr"/>
            <a:b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3200" dirty="0"/>
            </a:br>
            <a:endParaRPr lang="en-US" sz="32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US" sz="3200" err="1">
                <a:solidFill>
                  <a:schemeClr val="tx1">
                    <a:lumMod val="65000"/>
                    <a:lumOff val="35000"/>
                  </a:schemeClr>
                </a:solidFill>
              </a:rPr>
              <a:t>BufferMIL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75F3C-C000-94CB-C217-BED6AEF864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6"/>
            <a:ext cx="5038916" cy="3724862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ptos Display"/>
              <a:cs typeface="Times New Roman"/>
            </a:endParaRPr>
          </a:p>
          <a:p>
            <a:endParaRPr lang="en-US" sz="2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EC36686-4282-744D-9A59-B916A3CA4D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1800" y="0"/>
            <a:ext cx="54102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CD4343E-A63B-7901-BCF1-E1C73CE39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20</a:t>
            </a:fld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4F94D3F-0ADE-7DAF-8D56-0029DB4A6F64}"/>
              </a:ext>
            </a:extLst>
          </p:cNvPr>
          <p:cNvSpPr txBox="1"/>
          <p:nvPr/>
        </p:nvSpPr>
        <p:spPr>
          <a:xfrm>
            <a:off x="873690" y="2349674"/>
            <a:ext cx="5093917" cy="29718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"/>
                <a:ea typeface="Arial"/>
                <a:cs typeface="Arial"/>
              </a:rPr>
              <a:t>Description: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/>
                <a:ea typeface="Arial"/>
                <a:cs typeface="Arial"/>
              </a:rPr>
              <a:t> MIL architecture used for WSI classification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"/>
                <a:ea typeface="Arial"/>
                <a:cs typeface="Arial"/>
              </a:rPr>
              <a:t>Peculiarity: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/>
                <a:ea typeface="Arial"/>
                <a:cs typeface="Arial"/>
              </a:rPr>
              <a:t> stores all the most significant instances of each disease-positive slide in a buffer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"/>
                <a:ea typeface="Arial"/>
                <a:cs typeface="Arial"/>
              </a:rPr>
              <a:t>Attention mechanism: 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/>
                <a:ea typeface="Arial"/>
                <a:cs typeface="Arial"/>
              </a:rPr>
              <a:t>compare the instances against the buffer to find the most critical ones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endParaRPr lang="en-US" sz="2000" dirty="0">
              <a:solidFill>
                <a:srgbClr val="595959"/>
              </a:solidFill>
              <a:latin typeface="Aptos Display"/>
              <a:cs typeface="Arial"/>
            </a:endParaRPr>
          </a:p>
        </p:txBody>
      </p:sp>
      <p:pic>
        <p:nvPicPr>
          <p:cNvPr id="7" name="Immagine 6" descr="Immagine che contiene testo, schermata, diagramma, Piano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58AB3902-CCC9-F73A-A419-7053E9F6E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4188" y="1943100"/>
            <a:ext cx="5305425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8818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4C0680-FA1B-BF3B-ABB3-D60841FD7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941F48CB-FF6F-DE81-37A2-8D41E9B80F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90E52D3-5DCC-EA30-1B04-1BCCBFD25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334DD10-BFA2-8674-8922-596840680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514" y="685800"/>
            <a:ext cx="10800972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9CF1E7-76E3-8E78-7673-831B57FC1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054" y="1261137"/>
            <a:ext cx="8959893" cy="888360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How can we modify the model?</a:t>
            </a:r>
            <a:endParaRPr lang="it-IT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3E14C-F29C-7751-E194-4487BE66CA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6054" y="2427383"/>
            <a:ext cx="8959892" cy="3169482"/>
          </a:xfrm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/>
                <a:cs typeface="Times New Roman"/>
              </a:rPr>
              <a:t>The idea was simply to add the information gained from the extractor part as an additional information for the buffer</a:t>
            </a:r>
            <a:endParaRPr lang="it-IT" sz="2000" dirty="0">
              <a:solidFill>
                <a:schemeClr val="tx1">
                  <a:lumMod val="65000"/>
                  <a:lumOff val="35000"/>
                </a:schemeClr>
              </a:solidFill>
              <a:latin typeface="Aptos"/>
              <a:cs typeface="Times New Roman"/>
            </a:endParaRPr>
          </a:p>
          <a:p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Aptos"/>
              <a:cs typeface="Times New Roman"/>
            </a:endParaRPr>
          </a:p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/>
                <a:cs typeface="Times New Roman"/>
              </a:rPr>
              <a:t>In order to do that, our algorithm uses the extraction results to modify the attention matrix and the weights by concatenation of the new embedding with the pre-existing one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9E20C81-1BBA-5AB9-DE92-5A04442A5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97774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481BA0-14FC-D773-2C31-4E72F41673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FB1F115-DC23-A1F5-EFAC-957B9CD68B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4E0146-8385-B272-7137-9ACF040B5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519545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>
                <a:solidFill>
                  <a:srgbClr val="595959"/>
                </a:solidFill>
              </a:rPr>
              <a:t>Experiment results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BB14731-D60C-2319-F132-145B19C40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365249"/>
            <a:ext cx="4353116" cy="377043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595959"/>
                </a:solidFill>
              </a:rPr>
              <a:t>Accuracy and AUC (area under curve) obtained on datasets CAMELYON16 and TCGA</a:t>
            </a:r>
            <a:endParaRPr lang="it-IT" sz="2000" dirty="0"/>
          </a:p>
          <a:p>
            <a:pPr marL="0" indent="0">
              <a:buNone/>
            </a:pPr>
            <a:endParaRPr lang="en-US" sz="2000" dirty="0">
              <a:solidFill>
                <a:srgbClr val="595959"/>
              </a:solidFill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rgbClr val="595959"/>
                </a:solidFill>
              </a:rPr>
              <a:t>Parameters settings</a:t>
            </a:r>
          </a:p>
          <a:p>
            <a:pPr marL="0" indent="0">
              <a:buNone/>
            </a:pPr>
            <a:r>
              <a:rPr lang="en-US" sz="2000" b="1" i="1" dirty="0">
                <a:solidFill>
                  <a:srgbClr val="595959"/>
                </a:solidFill>
              </a:rPr>
              <a:t>Learning rate</a:t>
            </a:r>
            <a:r>
              <a:rPr lang="en-US" sz="2000" b="1" dirty="0">
                <a:solidFill>
                  <a:srgbClr val="595959"/>
                </a:solidFill>
              </a:rPr>
              <a:t>: </a:t>
            </a:r>
            <a:r>
              <a:rPr lang="en-US" sz="2000" i="1" dirty="0">
                <a:solidFill>
                  <a:srgbClr val="595959"/>
                </a:solidFill>
              </a:rPr>
              <a:t>0.001</a:t>
            </a:r>
          </a:p>
          <a:p>
            <a:pPr marL="0" indent="0">
              <a:buNone/>
            </a:pPr>
            <a:r>
              <a:rPr lang="en-US" sz="2000" b="1" i="1" dirty="0" err="1">
                <a:solidFill>
                  <a:srgbClr val="595959"/>
                </a:solidFill>
              </a:rPr>
              <a:t>Cellpose</a:t>
            </a:r>
            <a:r>
              <a:rPr lang="en-US" sz="2000" b="1" i="1" dirty="0">
                <a:solidFill>
                  <a:srgbClr val="595959"/>
                </a:solidFill>
              </a:rPr>
              <a:t> model: </a:t>
            </a:r>
            <a:r>
              <a:rPr lang="en-US" sz="2000" i="1" dirty="0">
                <a:solidFill>
                  <a:srgbClr val="595959"/>
                </a:solidFill>
              </a:rPr>
              <a:t>cyto3</a:t>
            </a:r>
          </a:p>
          <a:p>
            <a:pPr marL="0" indent="0">
              <a:buNone/>
            </a:pPr>
            <a:r>
              <a:rPr lang="en-US" sz="2000" b="1" i="1" dirty="0" err="1">
                <a:solidFill>
                  <a:srgbClr val="595959"/>
                </a:solidFill>
              </a:rPr>
              <a:t>BufferMIL</a:t>
            </a:r>
            <a:r>
              <a:rPr lang="en-US" sz="2000" b="1" i="1" dirty="0">
                <a:solidFill>
                  <a:srgbClr val="595959"/>
                </a:solidFill>
              </a:rPr>
              <a:t> aggregation type</a:t>
            </a:r>
            <a:r>
              <a:rPr lang="en-US" sz="2000" b="1" dirty="0">
                <a:solidFill>
                  <a:srgbClr val="595959"/>
                </a:solidFill>
              </a:rPr>
              <a:t>: </a:t>
            </a:r>
            <a:r>
              <a:rPr lang="en-US" sz="2000" i="1" dirty="0">
                <a:solidFill>
                  <a:srgbClr val="595959"/>
                </a:solidFill>
              </a:rPr>
              <a:t>mean</a:t>
            </a:r>
          </a:p>
          <a:p>
            <a:pPr marL="0" indent="0">
              <a:buNone/>
            </a:pPr>
            <a:r>
              <a:rPr lang="en-US" sz="2000" b="1" i="1" err="1">
                <a:solidFill>
                  <a:srgbClr val="595959"/>
                </a:solidFill>
              </a:rPr>
              <a:t>BuffmerMIL</a:t>
            </a:r>
            <a:r>
              <a:rPr lang="en-US" sz="2000" b="1" i="1" dirty="0">
                <a:solidFill>
                  <a:srgbClr val="595959"/>
                </a:solidFill>
              </a:rPr>
              <a:t> </a:t>
            </a:r>
            <a:r>
              <a:rPr lang="en-US" sz="2000" b="1" i="1" err="1">
                <a:solidFill>
                  <a:srgbClr val="595959"/>
                </a:solidFill>
              </a:rPr>
              <a:t>ntop</a:t>
            </a:r>
            <a:r>
              <a:rPr lang="en-US" sz="2000" b="1" i="1" dirty="0">
                <a:solidFill>
                  <a:srgbClr val="595959"/>
                </a:solidFill>
              </a:rPr>
              <a:t>:</a:t>
            </a:r>
            <a:r>
              <a:rPr lang="en-US" sz="2000" i="1" dirty="0">
                <a:solidFill>
                  <a:srgbClr val="595959"/>
                </a:solidFill>
              </a:rPr>
              <a:t> 10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94043DDD-3613-06E3-DB19-11B36D641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22</a:t>
            </a:fld>
            <a:endParaRPr lang="it-IT"/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B521F57E-3EBB-2F7E-85DA-222A7E8029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792825"/>
              </p:ext>
            </p:extLst>
          </p:nvPr>
        </p:nvGraphicFramePr>
        <p:xfrm>
          <a:off x="6419272" y="1258454"/>
          <a:ext cx="552795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7255">
                  <a:extLst>
                    <a:ext uri="{9D8B030D-6E8A-4147-A177-3AD203B41FA5}">
                      <a16:colId xmlns:a16="http://schemas.microsoft.com/office/drawing/2014/main" val="1920953153"/>
                    </a:ext>
                  </a:extLst>
                </a:gridCol>
                <a:gridCol w="1867255">
                  <a:extLst>
                    <a:ext uri="{9D8B030D-6E8A-4147-A177-3AD203B41FA5}">
                      <a16:colId xmlns:a16="http://schemas.microsoft.com/office/drawing/2014/main" val="2135813151"/>
                    </a:ext>
                  </a:extLst>
                </a:gridCol>
                <a:gridCol w="1793448">
                  <a:extLst>
                    <a:ext uri="{9D8B030D-6E8A-4147-A177-3AD203B41FA5}">
                      <a16:colId xmlns:a16="http://schemas.microsoft.com/office/drawing/2014/main" val="33266122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it-IT" dirty="0" err="1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it-IT" dirty="0"/>
                        <a:t>AUC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3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CAMELYON16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chemeClr val="tx1">
                              <a:lumMod val="76000"/>
                              <a:lumOff val="24000"/>
                            </a:schemeClr>
                          </a:solidFill>
                          <a:latin typeface="Aptos Display"/>
                        </a:rPr>
                        <a:t>0.85185 ± 0.010</a:t>
                      </a:r>
                      <a:endParaRPr lang="it-IT" sz="1800" dirty="0">
                        <a:solidFill>
                          <a:schemeClr val="tx1">
                            <a:lumMod val="76000"/>
                            <a:lumOff val="24000"/>
                          </a:schemeClr>
                        </a:solidFill>
                        <a:latin typeface="Aptos Display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it-IT" sz="1800" b="0" i="0" u="none" strike="noStrike" noProof="0" dirty="0">
                          <a:solidFill>
                            <a:schemeClr val="tx1">
                              <a:lumMod val="76000"/>
                              <a:lumOff val="24000"/>
                            </a:schemeClr>
                          </a:solidFill>
                          <a:latin typeface="Aptos"/>
                        </a:rPr>
                        <a:t>0.91209 ± 0.008</a:t>
                      </a:r>
                      <a:endParaRPr lang="it-IT" dirty="0">
                        <a:solidFill>
                          <a:schemeClr val="tx1">
                            <a:lumMod val="76000"/>
                            <a:lumOff val="24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152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it-IT" dirty="0"/>
                        <a:t>TCGA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it-IT" sz="1800" b="0" i="0" u="none" strike="noStrike" noProof="0" dirty="0">
                          <a:solidFill>
                            <a:schemeClr val="tx1">
                              <a:lumMod val="76000"/>
                              <a:lumOff val="24000"/>
                            </a:schemeClr>
                          </a:solidFill>
                          <a:latin typeface="Aptos"/>
                        </a:rPr>
                        <a:t>0.80654 ± 0.011</a:t>
                      </a:r>
                      <a:endParaRPr lang="it-IT" dirty="0">
                        <a:solidFill>
                          <a:schemeClr val="tx1">
                            <a:lumMod val="76000"/>
                            <a:lumOff val="24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it-IT" sz="1800" b="0" i="0" u="none" strike="noStrike" noProof="0" dirty="0">
                          <a:solidFill>
                            <a:schemeClr val="tx1">
                              <a:lumMod val="76000"/>
                              <a:lumOff val="24000"/>
                            </a:schemeClr>
                          </a:solidFill>
                          <a:latin typeface="Aptos"/>
                        </a:rPr>
                        <a:t>0.83345 ± 0.009</a:t>
                      </a:r>
                      <a:endParaRPr lang="it-IT" dirty="0">
                        <a:solidFill>
                          <a:schemeClr val="tx1">
                            <a:lumMod val="76000"/>
                            <a:lumOff val="24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1822606"/>
                  </a:ext>
                </a:extLst>
              </a:tr>
            </a:tbl>
          </a:graphicData>
        </a:graphic>
      </p:graphicFrame>
      <p:sp>
        <p:nvSpPr>
          <p:cNvPr id="6" name="CasellaDiTesto 5">
            <a:extLst>
              <a:ext uri="{FF2B5EF4-FFF2-40B4-BE49-F238E27FC236}">
                <a16:creationId xmlns:a16="http://schemas.microsoft.com/office/drawing/2014/main" id="{C9BC2D8A-1AA4-D456-6E5E-C3BA525DACEF}"/>
              </a:ext>
            </a:extLst>
          </p:cNvPr>
          <p:cNvSpPr txBox="1"/>
          <p:nvPr/>
        </p:nvSpPr>
        <p:spPr>
          <a:xfrm>
            <a:off x="8274225" y="889136"/>
            <a:ext cx="24539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/>
              <a:t>Custom Model</a:t>
            </a:r>
          </a:p>
        </p:txBody>
      </p:sp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B5DD5DB0-EB7E-6D9D-1880-634CB2A822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4153729"/>
              </p:ext>
            </p:extLst>
          </p:nvPr>
        </p:nvGraphicFramePr>
        <p:xfrm>
          <a:off x="6419272" y="4098635"/>
          <a:ext cx="552795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7254">
                  <a:extLst>
                    <a:ext uri="{9D8B030D-6E8A-4147-A177-3AD203B41FA5}">
                      <a16:colId xmlns:a16="http://schemas.microsoft.com/office/drawing/2014/main" val="1920953153"/>
                    </a:ext>
                  </a:extLst>
                </a:gridCol>
                <a:gridCol w="1867254">
                  <a:extLst>
                    <a:ext uri="{9D8B030D-6E8A-4147-A177-3AD203B41FA5}">
                      <a16:colId xmlns:a16="http://schemas.microsoft.com/office/drawing/2014/main" val="2135813151"/>
                    </a:ext>
                  </a:extLst>
                </a:gridCol>
                <a:gridCol w="1793448">
                  <a:extLst>
                    <a:ext uri="{9D8B030D-6E8A-4147-A177-3AD203B41FA5}">
                      <a16:colId xmlns:a16="http://schemas.microsoft.com/office/drawing/2014/main" val="33266122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it-IT" err="1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it-IT" dirty="0"/>
                        <a:t>AUC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3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CAMELYON16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chemeClr val="tx1">
                              <a:lumMod val="76000"/>
                              <a:lumOff val="24000"/>
                            </a:schemeClr>
                          </a:solidFill>
                        </a:rPr>
                        <a:t>0.89 ± 0.012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it-IT" sz="1800" b="0" i="0" u="none" strike="noStrike" noProof="0" dirty="0">
                          <a:solidFill>
                            <a:schemeClr val="tx1">
                              <a:lumMod val="76000"/>
                              <a:lumOff val="24000"/>
                            </a:schemeClr>
                          </a:solidFill>
                        </a:rPr>
                        <a:t>0.92857 ± 0.006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152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it-IT" dirty="0"/>
                        <a:t>TCGA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it-IT" sz="1800" b="0" i="0" u="none" strike="noStrike" noProof="0" dirty="0">
                          <a:solidFill>
                            <a:schemeClr val="tx1">
                              <a:lumMod val="76000"/>
                              <a:lumOff val="24000"/>
                            </a:schemeClr>
                          </a:solidFill>
                        </a:rPr>
                        <a:t>0.84989 ± 0.013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it-IT" sz="1800" b="0" i="0" u="none" strike="noStrike" noProof="0" dirty="0">
                          <a:solidFill>
                            <a:schemeClr val="tx1">
                              <a:lumMod val="76000"/>
                              <a:lumOff val="24000"/>
                            </a:schemeClr>
                          </a:solidFill>
                        </a:rPr>
                        <a:t>0.85643 ± 0.007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1822606"/>
                  </a:ext>
                </a:extLst>
              </a:tr>
            </a:tbl>
          </a:graphicData>
        </a:graphic>
      </p:graphicFrame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ED5F049-DD80-5FA7-9489-1CA77D32E33A}"/>
              </a:ext>
            </a:extLst>
          </p:cNvPr>
          <p:cNvSpPr txBox="1"/>
          <p:nvPr/>
        </p:nvSpPr>
        <p:spPr>
          <a:xfrm>
            <a:off x="8274225" y="3729317"/>
            <a:ext cx="24539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/>
              <a:t>Classic </a:t>
            </a:r>
            <a:r>
              <a:rPr lang="it-IT" dirty="0" err="1"/>
              <a:t>BufferMIL</a:t>
            </a:r>
          </a:p>
        </p:txBody>
      </p:sp>
    </p:spTree>
    <p:extLst>
      <p:ext uri="{BB962C8B-B14F-4D97-AF65-F5344CB8AC3E}">
        <p14:creationId xmlns:p14="http://schemas.microsoft.com/office/powerpoint/2010/main" val="32717761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35D475-AD98-6500-F74C-A07E09B619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464B9669-AC7C-6DEC-C38B-889C87CD0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C41EC84-1714-0F26-E4B0-0DE32749E6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FE67F55-3A49-C64A-6FB6-82E060200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514" y="685800"/>
            <a:ext cx="10800972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166DDE-E16A-9D6E-C5B3-CCBB5B14E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054" y="1261137"/>
            <a:ext cx="8959893" cy="888360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Conclusions</a:t>
            </a:r>
            <a:endParaRPr lang="it-IT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9D6E1-AC62-62F8-B239-68132A115C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6054" y="2427383"/>
            <a:ext cx="8959892" cy="3169482"/>
          </a:xfrm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/>
                <a:cs typeface="Times New Roman"/>
              </a:rPr>
              <a:t>Experiments show the accuracy level we obtained is pretty high but there are problems with 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"/>
                <a:cs typeface="Times New Roman"/>
              </a:rPr>
              <a:t>data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/>
                <a:cs typeface="Times New Roman"/>
              </a:rPr>
              <a:t> and </a:t>
            </a:r>
            <a:r>
              <a:rPr lang="en-US" sz="2000" b="1">
                <a:solidFill>
                  <a:schemeClr val="tx1">
                    <a:lumMod val="65000"/>
                    <a:lumOff val="35000"/>
                  </a:schemeClr>
                </a:solidFill>
                <a:latin typeface="Aptos"/>
                <a:cs typeface="Times New Roman"/>
              </a:rPr>
              <a:t>noise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/>
                <a:cs typeface="Times New Roman"/>
              </a:rPr>
              <a:t> </a:t>
            </a:r>
          </a:p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/>
                <a:cs typeface="Times New Roman"/>
              </a:rPr>
              <a:t>Future developments should focus on reducing redundancy and noisy data</a:t>
            </a:r>
          </a:p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/>
                <a:cs typeface="Times New Roman"/>
              </a:rPr>
              <a:t>Results obtained are a steppingstone for future improvements 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9F81A48-B986-9F89-B984-4C7B13068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07513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DE2A06-48DE-F3BC-26C7-7315BC9CD7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6A61F2F8-62A2-C491-0090-D1C6120EF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1BBBA009-3BCD-0CD5-A543-F2BFCD6EA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5E580D-FE48-6016-F891-A723DDCD59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41457" y="1848164"/>
            <a:ext cx="7342095" cy="1572849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it-IT" sz="5400" dirty="0">
                <a:solidFill>
                  <a:srgbClr val="595959"/>
                </a:solidFill>
              </a:rPr>
              <a:t>Thanks for </a:t>
            </a:r>
            <a:r>
              <a:rPr lang="it-IT" sz="5400" dirty="0" err="1">
                <a:solidFill>
                  <a:srgbClr val="595959"/>
                </a:solidFill>
              </a:rPr>
              <a:t>your</a:t>
            </a:r>
            <a:r>
              <a:rPr lang="it-IT" sz="5400" dirty="0">
                <a:solidFill>
                  <a:srgbClr val="595959"/>
                </a:solidFill>
              </a:rPr>
              <a:t> </a:t>
            </a:r>
            <a:r>
              <a:rPr lang="it-IT" sz="5400" dirty="0" err="1">
                <a:solidFill>
                  <a:srgbClr val="595959"/>
                </a:solidFill>
              </a:rPr>
              <a:t>attention</a:t>
            </a:r>
            <a:r>
              <a:rPr lang="it-IT" sz="5400" dirty="0">
                <a:solidFill>
                  <a:srgbClr val="595959"/>
                </a:solidFill>
              </a:rPr>
              <a:t>!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D4AF082-D763-E180-73C6-C316699367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3433706"/>
            <a:ext cx="6096000" cy="1849309"/>
          </a:xfrm>
        </p:spPr>
        <p:txBody>
          <a:bodyPr anchor="t">
            <a:normAutofit/>
          </a:bodyPr>
          <a:lstStyle/>
          <a:p>
            <a:endParaRPr lang="it-IT" sz="1800" dirty="0">
              <a:solidFill>
                <a:srgbClr val="595959"/>
              </a:solidFill>
            </a:endParaRPr>
          </a:p>
          <a:p>
            <a:endParaRPr lang="it-IT" sz="1400" dirty="0">
              <a:solidFill>
                <a:srgbClr val="595959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6034307-67F8-F6C8-DAB8-ED1FF81BCCE0}"/>
              </a:ext>
            </a:extLst>
          </p:cNvPr>
          <p:cNvSpPr txBox="1"/>
          <p:nvPr/>
        </p:nvSpPr>
        <p:spPr>
          <a:xfrm>
            <a:off x="3561347" y="3621505"/>
            <a:ext cx="5059278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 dirty="0">
                <a:solidFill>
                  <a:srgbClr val="595959"/>
                </a:solidFill>
              </a:rPr>
              <a:t>Università degli studi di Modena e Reggio Emilia</a:t>
            </a:r>
            <a:r>
              <a:rPr lang="en-US" dirty="0"/>
              <a:t>​</a:t>
            </a:r>
          </a:p>
          <a:p>
            <a:pPr algn="ctr"/>
            <a:r>
              <a:rPr lang="it-IT" sz="1800" dirty="0">
                <a:solidFill>
                  <a:srgbClr val="595959"/>
                </a:solidFill>
              </a:rPr>
              <a:t>AI for </a:t>
            </a:r>
            <a:r>
              <a:rPr lang="it-IT" sz="1800" dirty="0" err="1">
                <a:solidFill>
                  <a:srgbClr val="595959"/>
                </a:solidFill>
              </a:rPr>
              <a:t>Bioinformatics</a:t>
            </a:r>
            <a:endParaRPr lang="it-IT" sz="1800" dirty="0">
              <a:solidFill>
                <a:srgbClr val="595959"/>
              </a:solidFill>
            </a:endParaRPr>
          </a:p>
          <a:p>
            <a:pPr algn="ctr"/>
            <a:r>
              <a:rPr lang="it-IT" dirty="0"/>
              <a:t>​</a:t>
            </a:r>
          </a:p>
          <a:p>
            <a:pPr algn="ctr"/>
            <a:r>
              <a:rPr lang="it-IT" dirty="0">
                <a:solidFill>
                  <a:srgbClr val="595959"/>
                </a:solidFill>
              </a:rPr>
              <a:t>Grandi Andrea (275074) </a:t>
            </a:r>
            <a:r>
              <a:rPr lang="en-US" dirty="0"/>
              <a:t>​</a:t>
            </a:r>
          </a:p>
          <a:p>
            <a:pPr algn="ctr"/>
            <a:r>
              <a:rPr lang="it-IT" dirty="0">
                <a:solidFill>
                  <a:srgbClr val="595959"/>
                </a:solidFill>
              </a:rPr>
              <a:t>Vellani Daniele (196186)</a:t>
            </a:r>
          </a:p>
        </p:txBody>
      </p:sp>
    </p:spTree>
    <p:extLst>
      <p:ext uri="{BB962C8B-B14F-4D97-AF65-F5344CB8AC3E}">
        <p14:creationId xmlns:p14="http://schemas.microsoft.com/office/powerpoint/2010/main" val="2457583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7CEF83-88E9-F29F-D700-4961027AF4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90A64BC-F43B-8302-DCCD-6B411BE1F0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BF6C6B-7B68-A091-42A9-DB1C24B49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6E1BB-A17D-73B9-6E16-5D97BEBAF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>
                <a:solidFill>
                  <a:srgbClr val="595959"/>
                </a:solidFill>
                <a:ea typeface="+mj-lt"/>
                <a:cs typeface="+mj-lt"/>
              </a:rPr>
              <a:t>Scientific/Practical Importance</a:t>
            </a:r>
            <a:endParaRPr lang="it-IT" dirty="0">
              <a:ea typeface="+mj-lt"/>
              <a:cs typeface="+mj-lt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091D7A0-0659-D868-B366-53AF40BE6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7"/>
            <a:ext cx="4353116" cy="3770434"/>
          </a:xfrm>
        </p:spPr>
        <p:txBody>
          <a:bodyPr anchor="t">
            <a:normAutofit/>
          </a:bodyPr>
          <a:lstStyle/>
          <a:p>
            <a:endParaRPr lang="en-US" sz="2000" dirty="0">
              <a:solidFill>
                <a:srgbClr val="595959"/>
              </a:solidFill>
            </a:endParaRPr>
          </a:p>
          <a:p>
            <a:endParaRPr lang="en-US" sz="2000" dirty="0">
              <a:solidFill>
                <a:srgbClr val="595959"/>
              </a:solidFill>
            </a:endParaRP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31820189-A5F2-A557-5B46-3B9D1A0F6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1930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7A4614-78F7-3B56-609F-CE16ED67BE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63E05A2-BD64-AA29-E227-73496921D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2F763E-E07F-EFBB-E62A-6A8FD4810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50389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Project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189B6-3430-4CEC-579F-C1BB26FE5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6"/>
            <a:ext cx="5038916" cy="3724862"/>
          </a:xfrm>
        </p:spPr>
        <p:txBody>
          <a:bodyPr anchor="t">
            <a:normAutofit/>
          </a:bodyPr>
          <a:lstStyle/>
          <a:p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</a:rPr>
              <a:t>Preprocessing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/>
              </a:rPr>
              <a:t>: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/>
              </a:rPr>
              <a:t>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</a:rPr>
              <a:t>created the various patch using CLAM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ptos Display"/>
              <a:cs typeface="Times New Roman"/>
            </a:endParaRPr>
          </a:p>
          <a:p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</a:rPr>
              <a:t>Segmentation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/>
              </a:rPr>
              <a:t>: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/>
              </a:rPr>
              <a:t>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</a:rPr>
              <a:t>Cellpose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</a:rPr>
              <a:t> results aren't enough for the architecture chosen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Aptos Display"/>
              <a:cs typeface="Times New Roman"/>
            </a:endParaRPr>
          </a:p>
          <a:p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cs typeface="Times New Roman"/>
              </a:rPr>
              <a:t>Feature extraction: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cs typeface="Times New Roman"/>
              </a:rPr>
              <a:t> DINO model </a:t>
            </a:r>
          </a:p>
          <a:p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cs typeface="Times New Roman"/>
              </a:rPr>
              <a:t>Integration with pre-existing BUFFERMIL architecture: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ptos Display"/>
                <a:cs typeface="Times New Roman"/>
              </a:rPr>
              <a:t> find a way to use feature extracted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11D9CA5-7590-72E3-ACD9-97B30007BA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1800" y="0"/>
            <a:ext cx="54102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7007170-A6B4-DE08-ACAB-E0CC61EF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4</a:t>
            </a:fld>
            <a:endParaRPr lang="it-IT"/>
          </a:p>
        </p:txBody>
      </p:sp>
      <p:graphicFrame>
        <p:nvGraphicFramePr>
          <p:cNvPr id="6" name="Diagramma 5">
            <a:extLst>
              <a:ext uri="{FF2B5EF4-FFF2-40B4-BE49-F238E27FC236}">
                <a16:creationId xmlns:a16="http://schemas.microsoft.com/office/drawing/2014/main" id="{F7C2E54E-62CD-22F0-8C98-4759AEA353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0929883"/>
              </p:ext>
            </p:extLst>
          </p:nvPr>
        </p:nvGraphicFramePr>
        <p:xfrm>
          <a:off x="6810375" y="1343025"/>
          <a:ext cx="5353050" cy="4171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56217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F8EC76-38CC-7729-18C4-DB3D339EB6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68153EAD-36A8-D3DD-9FA1-09899CF9BE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4E7EFC7D-A50C-7A38-7B5A-298DAAE7C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1" y="1371600"/>
            <a:ext cx="9486899" cy="4114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5CFBDA5-DEDB-9653-300A-638E99B035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1404" y="2647763"/>
            <a:ext cx="7342095" cy="1572849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it-IT" sz="5400" err="1">
                <a:solidFill>
                  <a:srgbClr val="595959"/>
                </a:solidFill>
              </a:rPr>
              <a:t>Preprocessing</a:t>
            </a:r>
            <a:r>
              <a:rPr lang="it-IT" sz="5400" dirty="0">
                <a:solidFill>
                  <a:srgbClr val="595959"/>
                </a:solidFill>
              </a:rPr>
              <a:t> with CLAM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8BB1DDB-AFCB-E5C4-BC00-4DAE608C6D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3433706"/>
            <a:ext cx="6096000" cy="1849309"/>
          </a:xfrm>
        </p:spPr>
        <p:txBody>
          <a:bodyPr anchor="t">
            <a:normAutofit/>
          </a:bodyPr>
          <a:lstStyle/>
          <a:p>
            <a:endParaRPr lang="it-IT" sz="1800" dirty="0">
              <a:solidFill>
                <a:srgbClr val="595959"/>
              </a:solidFill>
            </a:endParaRPr>
          </a:p>
          <a:p>
            <a:endParaRPr lang="it-IT" sz="1400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917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5AA03EDC-7067-4DFF-B672-541D016AA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EBF3E39-B0BE-496A-8604-9007470FF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0FBA95-3134-7D76-660F-9ED5944DD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595959"/>
                </a:solidFill>
              </a:rPr>
              <a:t>What is a WSI?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FE4E8C4-B5B1-36A4-C0FB-0D7017AC3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7"/>
            <a:ext cx="4353116" cy="3770434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95959"/>
                </a:solidFill>
                <a:effectLst/>
                <a:latin typeface="Aptos Display"/>
              </a:rPr>
              <a:t>Definition:</a:t>
            </a:r>
            <a:r>
              <a:rPr lang="en-US" sz="2000" dirty="0">
                <a:solidFill>
                  <a:srgbClr val="595959"/>
                </a:solidFill>
                <a:effectLst/>
                <a:latin typeface="Aptos Display"/>
              </a:rPr>
              <a:t> </a:t>
            </a:r>
            <a:r>
              <a:rPr lang="en-US" sz="2000" dirty="0">
                <a:solidFill>
                  <a:srgbClr val="595959"/>
                </a:solidFill>
                <a:effectLst/>
                <a:latin typeface="Aptos Display"/>
                <a:cs typeface="Times New Roman"/>
              </a:rPr>
              <a:t>Scanning a complete microscope slide to create a single high-resolution digital file.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95959"/>
                </a:solidFill>
                <a:effectLst/>
                <a:latin typeface="Aptos Display"/>
              </a:rPr>
              <a:t>Process:</a:t>
            </a:r>
            <a:r>
              <a:rPr lang="en-US" sz="2000" dirty="0">
                <a:solidFill>
                  <a:srgbClr val="595959"/>
                </a:solidFill>
                <a:effectLst/>
                <a:latin typeface="Aptos Display"/>
              </a:rPr>
              <a:t> </a:t>
            </a:r>
            <a:r>
              <a:rPr lang="en-US" sz="2000" dirty="0">
                <a:solidFill>
                  <a:srgbClr val="595959"/>
                </a:solidFill>
                <a:effectLst/>
                <a:latin typeface="Aptos Display"/>
                <a:cs typeface="Times New Roman"/>
              </a:rPr>
              <a:t>Capturing many small high-resolution image tiles and montaging them to create a full image.</a:t>
            </a:r>
          </a:p>
          <a:p>
            <a:r>
              <a:rPr lang="en-US" sz="2000" b="1" dirty="0">
                <a:solidFill>
                  <a:srgbClr val="595959"/>
                </a:solidFill>
                <a:effectLst/>
                <a:latin typeface="Aptos Display"/>
              </a:rPr>
              <a:t>Impact:</a:t>
            </a:r>
            <a:r>
              <a:rPr lang="en-US" sz="2000" dirty="0">
                <a:solidFill>
                  <a:srgbClr val="595959"/>
                </a:solidFill>
                <a:effectLst/>
                <a:latin typeface="Aptos Display"/>
              </a:rPr>
              <a:t> </a:t>
            </a:r>
            <a:r>
              <a:rPr lang="en-US" sz="2000" dirty="0">
                <a:solidFill>
                  <a:srgbClr val="595959"/>
                </a:solidFill>
                <a:effectLst/>
                <a:latin typeface="Aptos Display"/>
                <a:cs typeface="Times New Roman"/>
              </a:rPr>
              <a:t>Transforming laboratory workflows by enabling efficient storage, access, analysis, and sharing of digital slides.</a:t>
            </a:r>
          </a:p>
          <a:p>
            <a:endParaRPr lang="en-US" sz="2000" dirty="0">
              <a:solidFill>
                <a:srgbClr val="595959"/>
              </a:solidFill>
              <a:latin typeface="Aptos Display"/>
            </a:endParaRPr>
          </a:p>
        </p:txBody>
      </p:sp>
      <p:pic>
        <p:nvPicPr>
          <p:cNvPr id="5" name="Content Placeholder 4" descr="A diagram of a cell division&#10;&#10;AI-generated content may be incorrect.">
            <a:extLst>
              <a:ext uri="{FF2B5EF4-FFF2-40B4-BE49-F238E27FC236}">
                <a16:creationId xmlns:a16="http://schemas.microsoft.com/office/drawing/2014/main" id="{CD29F49C-7E83-4839-20CB-157DBF82D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1" y="1982687"/>
            <a:ext cx="4797056" cy="2938196"/>
          </a:xfrm>
          <a:prstGeom prst="rect">
            <a:avLst/>
          </a:prstGeom>
        </p:spPr>
      </p:pic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3B081792-2944-8B11-3385-648B191FD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06420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CBE3092D-4105-4026-9B66-A0011E0CA5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F3987A-B2B0-7F2E-A8D5-062AB205A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50389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chemeClr val="tx1">
                    <a:lumMod val="65000"/>
                    <a:lumOff val="35000"/>
                  </a:schemeClr>
                </a:solidFill>
              </a:rPr>
              <a:t>CLAM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32D22-9CAA-71BA-AFFB-0ABA6FC86E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6"/>
            <a:ext cx="5038916" cy="3724862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/>
              </a:rPr>
              <a:t>Capability: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/>
              </a:rPr>
              <a:t>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/>
                <a:cs typeface="Times New Roman"/>
              </a:rPr>
              <a:t>CLAM is a high-throughput and interpretable method for data efficient whole slide image (WSI) classification.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/>
              </a:rPr>
              <a:t>Advantage: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/>
              </a:rPr>
              <a:t>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/>
                <a:cs typeface="Times New Roman"/>
              </a:rPr>
              <a:t>CLAM can handle multi-class subtyping problems and adapt to independent test cohorts of WSI resections and biopsies as well as smartphone microscopy images.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Aptos Display"/>
              <a:cs typeface="Times New Roman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/>
              </a:rPr>
              <a:t>Feature: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/>
              </a:rPr>
              <a:t>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/>
                <a:cs typeface="Times New Roman"/>
              </a:rPr>
              <a:t>CLAM does not require any ROI extraction or patch-level annotations.</a:t>
            </a:r>
          </a:p>
          <a:p>
            <a:endParaRPr lang="en-US" sz="2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9759409-BDF8-4BFD-9AF3-4B5C04C2A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1800" y="0"/>
            <a:ext cx="54102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-up of a patch&#10;&#10;AI-generated content may be incorrect.">
            <a:extLst>
              <a:ext uri="{FF2B5EF4-FFF2-40B4-BE49-F238E27FC236}">
                <a16:creationId xmlns:a16="http://schemas.microsoft.com/office/drawing/2014/main" id="{092683AE-C71A-5547-B721-471BE86A1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9543" y="2819401"/>
            <a:ext cx="5234713" cy="1219198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3155C95-695D-74AB-6B94-2E6D3CF54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49704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5AA03EDC-7067-4DFF-B672-541D016AA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BF3E39-B0BE-496A-8604-9007470FF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A46158-6952-3F24-9543-75D077B2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>
                <a:solidFill>
                  <a:srgbClr val="595959"/>
                </a:solidFill>
              </a:rPr>
              <a:t>How does CLAM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274AA-EAC0-AA6F-1125-573BC8D42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7"/>
            <a:ext cx="4353116" cy="3770434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95959"/>
                </a:solidFill>
                <a:effectLst/>
                <a:latin typeface="Aptos Display"/>
                <a:ea typeface="Menlo" panose="020B0609030804020204" pitchFamily="49" charset="0"/>
                <a:cs typeface="Menlo" panose="020B0609030804020204" pitchFamily="49" charset="0"/>
              </a:rPr>
              <a:t>Method Type: </a:t>
            </a:r>
            <a:r>
              <a:rPr lang="en-US" sz="2000" dirty="0">
                <a:solidFill>
                  <a:srgbClr val="595959"/>
                </a:solidFill>
                <a:effectLst/>
                <a:latin typeface="Aptos Display"/>
                <a:cs typeface="Times New Roman"/>
              </a:rPr>
              <a:t>Deep-learning-based weakly-supervised method.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95959"/>
                </a:solidFill>
                <a:effectLst/>
                <a:latin typeface="Aptos Display"/>
                <a:ea typeface="Menlo" panose="020B0609030804020204" pitchFamily="49" charset="0"/>
                <a:cs typeface="Menlo" panose="020B0609030804020204" pitchFamily="49" charset="0"/>
              </a:rPr>
              <a:t>Purpose</a:t>
            </a:r>
            <a:r>
              <a:rPr lang="en-US" sz="2000" b="1" dirty="0">
                <a:solidFill>
                  <a:srgbClr val="595959"/>
                </a:solidFill>
                <a:effectLst/>
                <a:latin typeface="Aptos Display"/>
                <a:cs typeface="Times New Roman"/>
              </a:rPr>
              <a:t>:</a:t>
            </a:r>
            <a:r>
              <a:rPr lang="en-US" sz="2000" dirty="0">
                <a:solidFill>
                  <a:srgbClr val="595959"/>
                </a:solidFill>
                <a:effectLst/>
                <a:latin typeface="Aptos Display"/>
                <a:cs typeface="Times New Roman"/>
              </a:rPr>
              <a:t> Accurately classify whole slides by identifying sub-regions of high diagnostic value.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95959"/>
                </a:solidFill>
                <a:effectLst/>
                <a:latin typeface="Aptos Display"/>
                <a:ea typeface="Menlo" panose="020B0609030804020204" pitchFamily="49" charset="0"/>
                <a:cs typeface="Menlo" panose="020B0609030804020204" pitchFamily="49" charset="0"/>
              </a:rPr>
              <a:t>Key Technique:</a:t>
            </a:r>
            <a:r>
              <a:rPr lang="en-US" sz="2000" dirty="0">
                <a:solidFill>
                  <a:srgbClr val="595959"/>
                </a:solidFill>
                <a:effectLst/>
                <a:latin typeface="Aptos Display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595959"/>
                </a:solidFill>
                <a:effectLst/>
                <a:latin typeface="Aptos Display"/>
                <a:cs typeface="Times New Roman"/>
              </a:rPr>
              <a:t>Attention-based learning and instance-level clustering.</a:t>
            </a:r>
          </a:p>
          <a:p>
            <a:pPr marL="0" indent="0">
              <a:buNone/>
            </a:pPr>
            <a:endParaRPr lang="en-US" sz="2000">
              <a:solidFill>
                <a:srgbClr val="595959"/>
              </a:solidFill>
            </a:endParaRPr>
          </a:p>
          <a:p>
            <a:pPr marL="0" indent="0">
              <a:buNone/>
            </a:pPr>
            <a:endParaRPr lang="en-US" sz="2000">
              <a:solidFill>
                <a:srgbClr val="595959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67123D-7B63-7D90-9975-2C2783FC9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8435" y="1508760"/>
            <a:ext cx="5511129" cy="3840479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D98A349-3967-3C0A-4165-2B6ACE791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04214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98DDA986-B6EE-4642-AC60-0490373E6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0B62878-12EF-4E97-A284-47BAFC30D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D79188D-1ED5-4705-B8C7-5D6FB7670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514" y="685800"/>
            <a:ext cx="10800972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3497FA-3CEB-A60C-363F-C11CC40D1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054" y="1261137"/>
            <a:ext cx="8959893" cy="888360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chemeClr val="tx1">
                    <a:lumMod val="65000"/>
                    <a:lumOff val="35000"/>
                  </a:schemeClr>
                </a:solidFill>
              </a:rPr>
              <a:t>How we integrated CLAM in our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D9D59-4381-2E69-97FC-09BBD2E2F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6054" y="2427383"/>
            <a:ext cx="8959892" cy="3169482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/>
                <a:ea typeface="Menlo" panose="020B0609030804020204" pitchFamily="49" charset="0"/>
                <a:cs typeface="Menlo" panose="020B0609030804020204" pitchFamily="49" charset="0"/>
              </a:rPr>
              <a:t>CLAM Integration: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/>
                <a:cs typeface="Times New Roman"/>
              </a:rPr>
              <a:t>Integrated CLAM for image preprocessing, specifically extracting patches from TIF or SVS files.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/>
                <a:ea typeface="Menlo" panose="020B0609030804020204" pitchFamily="49" charset="0"/>
                <a:cs typeface="Menlo" panose="020B0609030804020204" pitchFamily="49" charset="0"/>
              </a:rPr>
              <a:t>CLAM Output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/>
                <a:cs typeface="Times New Roman"/>
              </a:rPr>
              <a:t>: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/>
                <a:cs typeface="Times New Roman"/>
              </a:rPr>
              <a:t> Generates three directories (masks, patches, stitches) and a CSV file containing metadata and variables used for patch creation.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/>
                <a:ea typeface="Menlo" panose="020B0609030804020204" pitchFamily="49" charset="0"/>
                <a:cs typeface="Menlo" panose="020B0609030804020204" pitchFamily="49" charset="0"/>
              </a:rPr>
              <a:t>Patch Format: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ptos Display"/>
                <a:cs typeface="Times New Roman"/>
              </a:rPr>
              <a:t>Patches are stored in H5 format and converted to JPG for usability.</a:t>
            </a:r>
          </a:p>
          <a:p>
            <a:endParaRPr lang="en-US" sz="2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D47266C-F35B-453F-D14D-DBA8F0EA4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7437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955</Words>
  <Application>Microsoft Macintosh PowerPoint</Application>
  <PresentationFormat>Widescreen</PresentationFormat>
  <Paragraphs>134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Aptos</vt:lpstr>
      <vt:lpstr>Aptos Display</vt:lpstr>
      <vt:lpstr>Arial</vt:lpstr>
      <vt:lpstr>Arial,Sans-Serif</vt:lpstr>
      <vt:lpstr>Office Theme</vt:lpstr>
      <vt:lpstr>Multiple Instance Learning with  pre-contextual knowledge</vt:lpstr>
      <vt:lpstr>Aim of the project</vt:lpstr>
      <vt:lpstr>Scientific/Practical Importance</vt:lpstr>
      <vt:lpstr>Project workflow</vt:lpstr>
      <vt:lpstr>Preprocessing with CLAM</vt:lpstr>
      <vt:lpstr>What is a WSI?</vt:lpstr>
      <vt:lpstr>CLAM</vt:lpstr>
      <vt:lpstr>How does CLAM work?</vt:lpstr>
      <vt:lpstr>How we integrated CLAM in our work</vt:lpstr>
      <vt:lpstr>Some examples</vt:lpstr>
      <vt:lpstr>Feature Extraction</vt:lpstr>
      <vt:lpstr>What is Cellpose?</vt:lpstr>
      <vt:lpstr>How does Cellpose work?</vt:lpstr>
      <vt:lpstr>The importance of Cellpose</vt:lpstr>
      <vt:lpstr>Results with Cellpose</vt:lpstr>
      <vt:lpstr>What is DINO and how does it work?</vt:lpstr>
      <vt:lpstr>Why DINO?</vt:lpstr>
      <vt:lpstr>Original BufferMIL and our custom model</vt:lpstr>
      <vt:lpstr>What is Multiple Instance Learning?</vt:lpstr>
      <vt:lpstr>   BufferMIL architecture</vt:lpstr>
      <vt:lpstr>How can we modify the model?</vt:lpstr>
      <vt:lpstr>Experiment results</vt:lpstr>
      <vt:lpstr>Conclusions</vt:lpstr>
      <vt:lpstr>Thanks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ANDREA GRANDI</dc:creator>
  <cp:lastModifiedBy>ANDREA GRANDI</cp:lastModifiedBy>
  <cp:revision>1108</cp:revision>
  <dcterms:created xsi:type="dcterms:W3CDTF">2025-02-05T13:09:05Z</dcterms:created>
  <dcterms:modified xsi:type="dcterms:W3CDTF">2025-02-07T12:47:30Z</dcterms:modified>
</cp:coreProperties>
</file>

<file path=docProps/thumbnail.jpeg>
</file>